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2"/>
  </p:sldMasterIdLst>
  <p:notesMasterIdLst>
    <p:notesMasterId r:id="rId15"/>
  </p:notesMasterIdLst>
  <p:sldIdLst>
    <p:sldId id="256" r:id="rId3"/>
    <p:sldId id="327" r:id="rId4"/>
    <p:sldId id="268" r:id="rId5"/>
    <p:sldId id="328" r:id="rId6"/>
    <p:sldId id="326" r:id="rId7"/>
    <p:sldId id="331" r:id="rId8"/>
    <p:sldId id="260" r:id="rId9"/>
    <p:sldId id="324" r:id="rId10"/>
    <p:sldId id="281" r:id="rId11"/>
    <p:sldId id="273" r:id="rId12"/>
    <p:sldId id="332" r:id="rId13"/>
    <p:sldId id="267" r:id="rId14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9" userDrawn="1">
          <p15:clr>
            <a:srgbClr val="A4A3A4"/>
          </p15:clr>
        </p15:guide>
        <p15:guide id="2" pos="582" userDrawn="1">
          <p15:clr>
            <a:srgbClr val="A4A3A4"/>
          </p15:clr>
        </p15:guide>
        <p15:guide id="3" pos="14961" userDrawn="1">
          <p15:clr>
            <a:srgbClr val="A4A3A4"/>
          </p15:clr>
        </p15:guide>
        <p15:guide id="4" pos="1739" userDrawn="1">
          <p15:clr>
            <a:srgbClr val="A4A3A4"/>
          </p15:clr>
        </p15:guide>
        <p15:guide id="5" orient="horz" pos="8108" userDrawn="1">
          <p15:clr>
            <a:srgbClr val="A4A3A4"/>
          </p15:clr>
        </p15:guide>
        <p15:guide id="6" pos="14712" userDrawn="1">
          <p15:clr>
            <a:srgbClr val="A4A3A4"/>
          </p15:clr>
        </p15:guide>
        <p15:guide id="7" orient="horz" pos="1168" userDrawn="1">
          <p15:clr>
            <a:srgbClr val="A4A3A4"/>
          </p15:clr>
        </p15:guide>
        <p15:guide id="8" orient="horz" pos="328" userDrawn="1">
          <p15:clr>
            <a:srgbClr val="A4A3A4"/>
          </p15:clr>
        </p15:guide>
        <p15:guide id="9" orient="horz" pos="32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7681">
          <p15:clr>
            <a:srgbClr val="A4A3A4"/>
          </p15:clr>
        </p15:guide>
        <p15:guide id="2" pos="43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D2C"/>
    <a:srgbClr val="A1A3DB"/>
    <a:srgbClr val="737575"/>
    <a:srgbClr val="6E7070"/>
    <a:srgbClr val="383A94"/>
    <a:srgbClr val="5B5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849" autoAdjust="0"/>
  </p:normalViewPr>
  <p:slideViewPr>
    <p:cSldViewPr snapToObjects="1" showGuides="1">
      <p:cViewPr varScale="1">
        <p:scale>
          <a:sx n="42" d="100"/>
          <a:sy n="42" d="100"/>
        </p:scale>
        <p:origin x="90" y="540"/>
      </p:cViewPr>
      <p:guideLst>
        <p:guide orient="horz" pos="2619"/>
        <p:guide pos="582"/>
        <p:guide pos="14961"/>
        <p:guide pos="1739"/>
        <p:guide orient="horz" pos="8108"/>
        <p:guide pos="14712"/>
        <p:guide orient="horz" pos="1168"/>
        <p:guide orient="horz" pos="328"/>
        <p:guide orient="horz" pos="32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475"/>
    </p:cViewPr>
  </p:sorterViewPr>
  <p:notesViewPr>
    <p:cSldViewPr snapToObjects="1" showGuides="1">
      <p:cViewPr varScale="1">
        <p:scale>
          <a:sx n="24" d="100"/>
          <a:sy n="24" d="100"/>
        </p:scale>
        <p:origin x="3475" y="130"/>
      </p:cViewPr>
      <p:guideLst>
        <p:guide orient="horz" pos="7681"/>
        <p:guide pos="432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Убрать</a:t>
            </a:r>
            <a:r>
              <a:rPr lang="ru-RU" baseline="0" dirty="0"/>
              <a:t> маршрутизаторы, добавить </a:t>
            </a:r>
            <a:r>
              <a:rPr lang="en-US" baseline="0" dirty="0"/>
              <a:t>OEM </a:t>
            </a:r>
            <a:r>
              <a:rPr lang="ru-RU" baseline="0" dirty="0"/>
              <a:t>сборки серверов (индивидуальные кофигурации), клиенские устройства вместо пользовательских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55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контакты</a:t>
            </a:r>
            <a:r>
              <a:rPr lang="ru-RU" baseline="0" dirty="0"/>
              <a:t> </a:t>
            </a:r>
            <a:r>
              <a:rPr lang="en-US" baseline="0" dirty="0"/>
              <a:t>qr-</a:t>
            </a:r>
            <a:r>
              <a:rPr lang="ru-RU" baseline="0" dirty="0"/>
              <a:t>код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Убрать</a:t>
            </a:r>
            <a:r>
              <a:rPr lang="ru-RU" baseline="0" dirty="0"/>
              <a:t> маршрутизаторы, добавить </a:t>
            </a:r>
            <a:r>
              <a:rPr lang="en-US" baseline="0" dirty="0"/>
              <a:t>OEM </a:t>
            </a:r>
            <a:r>
              <a:rPr lang="ru-RU" baseline="0" dirty="0"/>
              <a:t>сборки серверов (индивидуальные кофигурации), клиенские устройства вместо пользовательских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4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Убрать</a:t>
            </a:r>
            <a:r>
              <a:rPr lang="ru-RU" baseline="0" dirty="0"/>
              <a:t> маршрутизаторы, добавить </a:t>
            </a:r>
            <a:r>
              <a:rPr lang="en-US" baseline="0" dirty="0"/>
              <a:t>OEM </a:t>
            </a:r>
            <a:r>
              <a:rPr lang="ru-RU" baseline="0" dirty="0"/>
              <a:t>сборки серверов (индивидуальные кофигурации), клиенские устройства вместо пользовательских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Надо</a:t>
            </a:r>
            <a:r>
              <a:rPr lang="ru-RU" baseline="0" dirty="0"/>
              <a:t> что-то политику ценообразование</a:t>
            </a:r>
          </a:p>
          <a:p>
            <a:r>
              <a:rPr lang="ru-RU" baseline="0" dirty="0"/>
              <a:t>В экпертизе</a:t>
            </a:r>
            <a:r>
              <a:rPr lang="en-US" baseline="0" dirty="0"/>
              <a:t>: </a:t>
            </a:r>
            <a:r>
              <a:rPr lang="ru-RU" baseline="0" dirty="0"/>
              <a:t>наличие экспертов </a:t>
            </a:r>
          </a:p>
          <a:p>
            <a:r>
              <a:rPr lang="ru-RU" baseline="0" dirty="0"/>
              <a:t>Разделяем специализацию и экспертов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0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Надо</a:t>
            </a:r>
            <a:r>
              <a:rPr lang="ru-RU" baseline="0" dirty="0"/>
              <a:t> что-то политику ценообразование</a:t>
            </a:r>
          </a:p>
          <a:p>
            <a:r>
              <a:rPr lang="ru-RU" baseline="0" dirty="0"/>
              <a:t>В экпертизе</a:t>
            </a:r>
            <a:r>
              <a:rPr lang="en-US" baseline="0" dirty="0"/>
              <a:t>: </a:t>
            </a:r>
            <a:r>
              <a:rPr lang="ru-RU" baseline="0" dirty="0"/>
              <a:t>наличие экспертов </a:t>
            </a:r>
          </a:p>
          <a:p>
            <a:r>
              <a:rPr lang="ru-RU" baseline="0" dirty="0"/>
              <a:t>Разделяем специализацию и экспертов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3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Есть вопросы…вопросы</a:t>
            </a:r>
            <a:r>
              <a:rPr lang="ru-RU" baseline="0" dirty="0"/>
              <a:t> по бренду…твиттер, СМИ, ИКС холдинг…типа «скоро собственная торговая марка» </a:t>
            </a:r>
          </a:p>
          <a:p>
            <a:r>
              <a:rPr lang="ru-RU" baseline="0" dirty="0"/>
              <a:t>Переделаем в «Перспективные направления»…стратегия развития (росс вендоры и росс софт) …расширенпие линейки сетевого ооборудования+росс вендоры производителей оборудования+росс произв. Софта+собственная тороговая марка серверов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Надо</a:t>
            </a:r>
            <a:r>
              <a:rPr lang="ru-RU" baseline="0" dirty="0"/>
              <a:t> что-то политику ценообразование</a:t>
            </a:r>
          </a:p>
          <a:p>
            <a:r>
              <a:rPr lang="ru-RU" baseline="0" dirty="0"/>
              <a:t>В экпертизе</a:t>
            </a:r>
            <a:r>
              <a:rPr lang="en-US" baseline="0" dirty="0"/>
              <a:t>: </a:t>
            </a:r>
            <a:r>
              <a:rPr lang="ru-RU" baseline="0" dirty="0"/>
              <a:t>наличие экспертов </a:t>
            </a:r>
          </a:p>
          <a:p>
            <a:r>
              <a:rPr lang="ru-RU" baseline="0" dirty="0"/>
              <a:t>Разделяем специализацию и экспертов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Убрать</a:t>
            </a:r>
            <a:r>
              <a:rPr lang="ru-RU" baseline="0" dirty="0"/>
              <a:t> маршрутизаторы, добавить </a:t>
            </a:r>
            <a:r>
              <a:rPr lang="en-US" baseline="0" dirty="0"/>
              <a:t>OEM </a:t>
            </a:r>
            <a:r>
              <a:rPr lang="ru-RU" baseline="0" dirty="0"/>
              <a:t>сборки серверов (индивидуальные кофигурации), клиенские устройства вместо пользовательских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Убрать</a:t>
            </a:r>
            <a:r>
              <a:rPr lang="ru-RU" baseline="0" dirty="0"/>
              <a:t> маршрутизаторы, добавить </a:t>
            </a:r>
            <a:r>
              <a:rPr lang="en-US" baseline="0" dirty="0"/>
              <a:t>OEM </a:t>
            </a:r>
            <a:r>
              <a:rPr lang="ru-RU" baseline="0" dirty="0"/>
              <a:t>сборки серверов (индивидуальные кофигурации), клиенские устройства вместо пользовательских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3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7.png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jpeg"/><Relationship Id="rId3" Type="http://schemas.openxmlformats.org/officeDocument/2006/relationships/image" Target="../media/image16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20" Type="http://schemas.openxmlformats.org/officeDocument/2006/relationships/image" Target="../media/image49.jpe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5.svg"/><Relationship Id="rId15" Type="http://schemas.openxmlformats.org/officeDocument/2006/relationships/image" Target="../media/image44.png"/><Relationship Id="rId23" Type="http://schemas.openxmlformats.org/officeDocument/2006/relationships/image" Target="../media/image52.jpeg"/><Relationship Id="rId28" Type="http://schemas.openxmlformats.org/officeDocument/2006/relationships/image" Target="../media/image57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jpe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jpeg"/><Relationship Id="rId30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7.png"/><Relationship Id="rId3" Type="http://schemas.openxmlformats.org/officeDocument/2006/relationships/image" Target="../media/image16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6" y="1658181"/>
            <a:ext cx="23027978" cy="11887200"/>
          </a:xfrm>
          <a:prstGeom prst="rect">
            <a:avLst/>
          </a:prstGeom>
        </p:spPr>
      </p:pic>
      <p:pic>
        <p:nvPicPr>
          <p:cNvPr id="1025" name="Picture 1" descr="map_15_2135924944ffd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lephone_134148-756567uyttgh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obile-phone1321321_22051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ail_icon_654dsa11679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ww_language_32666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0" descr=" 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462" y="914400"/>
            <a:ext cx="7328202" cy="1298955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19345835" y="11339356"/>
            <a:ext cx="3689263" cy="15400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endParaRPr lang="en-US" sz="4000" dirty="0">
              <a:solidFill>
                <a:schemeClr val="bg1"/>
              </a:solidFill>
              <a:latin typeface="TT Prosto Sans Trial" panose="02000803030000020003" pitchFamily="50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334" y="233680"/>
            <a:ext cx="13959045" cy="10553700"/>
          </a:xfrm>
          <a:prstGeom prst="rect">
            <a:avLst/>
          </a:prstGeom>
        </p:spPr>
      </p:pic>
      <p:sp>
        <p:nvSpPr>
          <p:cNvPr id="11" name="Text 61"/>
          <p:cNvSpPr/>
          <p:nvPr/>
        </p:nvSpPr>
        <p:spPr>
          <a:xfrm>
            <a:off x="923926" y="919068"/>
            <a:ext cx="17857606" cy="14943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9300"/>
              </a:lnSpc>
            </a:pPr>
            <a:r>
              <a:rPr lang="ru-RU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СИСТЕМАИКС (</a:t>
            </a:r>
            <a:r>
              <a:rPr lang="en-US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SX</a:t>
            </a:r>
            <a:r>
              <a:rPr lang="ru-RU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) </a:t>
            </a:r>
            <a:r>
              <a:rPr lang="ru-RU" sz="7200" kern="0" spc="-74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серверы и СХД </a:t>
            </a:r>
            <a:endParaRPr lang="en-US" sz="7200" kern="0" dirty="0">
              <a:solidFill>
                <a:schemeClr val="bg1"/>
              </a:solidFill>
              <a:latin typeface="TT Prosto Sans Trial" panose="02000803030000020003" pitchFamily="50" charset="-52"/>
            </a:endParaRPr>
          </a:p>
        </p:txBody>
      </p:sp>
      <p:sp>
        <p:nvSpPr>
          <p:cNvPr id="12" name="Text 0"/>
          <p:cNvSpPr/>
          <p:nvPr/>
        </p:nvSpPr>
        <p:spPr>
          <a:xfrm>
            <a:off x="923925" y="2741022"/>
            <a:ext cx="21216228" cy="11011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ru-RU" sz="40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4 основные серии серверов СИСТЕМАИКС (</a:t>
            </a:r>
            <a:r>
              <a:rPr lang="en-US" sz="40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SX</a:t>
            </a:r>
            <a:r>
              <a:rPr lang="ru-RU" sz="40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) под разные задачи заказчиков</a:t>
            </a:r>
            <a:endParaRPr lang="en-US" sz="4000" dirty="0">
              <a:solidFill>
                <a:schemeClr val="bg1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46E1D-6A1D-46DE-A948-E747B223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263" y="3826654"/>
            <a:ext cx="20727987" cy="94042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B0B870C-5F5D-4ADD-82C5-20ACA216A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58" y="3854547"/>
            <a:ext cx="20727987" cy="94042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t="17292"/>
          <a:stretch>
            <a:fillRect/>
          </a:stretch>
        </p:blipFill>
        <p:spPr>
          <a:xfrm>
            <a:off x="1150330" y="5283929"/>
            <a:ext cx="4564278" cy="14814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535" y="5116377"/>
            <a:ext cx="4799122" cy="147864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8990" y="4887727"/>
            <a:ext cx="4674098" cy="187769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16085" y="4890661"/>
            <a:ext cx="4766374" cy="1906550"/>
          </a:xfrm>
          <a:prstGeom prst="rect">
            <a:avLst/>
          </a:prstGeom>
        </p:spPr>
      </p:pic>
      <p:sp>
        <p:nvSpPr>
          <p:cNvPr id="29" name="Text 3"/>
          <p:cNvSpPr/>
          <p:nvPr/>
        </p:nvSpPr>
        <p:spPr>
          <a:xfrm>
            <a:off x="1307761" y="7000341"/>
            <a:ext cx="4591622" cy="7809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Серверы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SX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серии D</a:t>
            </a:r>
          </a:p>
        </p:txBody>
      </p:sp>
      <p:sp>
        <p:nvSpPr>
          <p:cNvPr id="31" name="Text 3"/>
          <p:cNvSpPr/>
          <p:nvPr/>
        </p:nvSpPr>
        <p:spPr>
          <a:xfrm>
            <a:off x="6915535" y="6978123"/>
            <a:ext cx="4497308" cy="8032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Серверы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SX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H</a:t>
            </a:r>
            <a:endParaRPr lang="ru-RU" sz="2800" dirty="0"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32" name="Text 3"/>
          <p:cNvSpPr/>
          <p:nvPr/>
        </p:nvSpPr>
        <p:spPr>
          <a:xfrm>
            <a:off x="12889379" y="6989231"/>
            <a:ext cx="4248803" cy="7809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Серверы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SX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L</a:t>
            </a:r>
            <a:endParaRPr lang="ru-RU" sz="2800" dirty="0"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33" name="Text 3"/>
          <p:cNvSpPr/>
          <p:nvPr/>
        </p:nvSpPr>
        <p:spPr>
          <a:xfrm>
            <a:off x="18481260" y="7004615"/>
            <a:ext cx="4522872" cy="8032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Серверы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SX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F</a:t>
            </a:r>
            <a:endParaRPr lang="ru-RU" sz="2800" dirty="0"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24" name="Text 3"/>
          <p:cNvSpPr/>
          <p:nvPr/>
        </p:nvSpPr>
        <p:spPr>
          <a:xfrm>
            <a:off x="1561972" y="11584349"/>
            <a:ext cx="4152636" cy="8571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СХД </a:t>
            </a:r>
            <a:r>
              <a:rPr lang="en-US" sz="2800" kern="0" spc="-40" dirty="0">
                <a:latin typeface="TT Prosto Sans Trial" panose="02000803030000020003" pitchFamily="50" charset="-52"/>
                <a:ea typeface="TT Prosto Sans Trial Light" panose="02000803030000020003"/>
              </a:rPr>
              <a:t>SX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HW </a:t>
            </a:r>
            <a:endParaRPr lang="ru-RU" sz="2800" dirty="0"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25" name="Text 3"/>
          <p:cNvSpPr/>
          <p:nvPr/>
        </p:nvSpPr>
        <p:spPr>
          <a:xfrm>
            <a:off x="7463671" y="11647361"/>
            <a:ext cx="3532581" cy="8794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СХД </a:t>
            </a:r>
            <a:r>
              <a:rPr lang="en-US" sz="2800" kern="0" spc="-40" dirty="0">
                <a:latin typeface="TT Prosto Sans Trial" panose="02000803030000020003" pitchFamily="50" charset="-52"/>
                <a:ea typeface="TT Prosto Sans Trial Light" panose="02000803030000020003"/>
              </a:rPr>
              <a:t>SX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D</a:t>
            </a:r>
            <a:endParaRPr lang="ru-RU" sz="2800" dirty="0"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27" name="Text 3"/>
          <p:cNvSpPr/>
          <p:nvPr/>
        </p:nvSpPr>
        <p:spPr>
          <a:xfrm>
            <a:off x="13229476" y="11648786"/>
            <a:ext cx="3533125" cy="8571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СХД </a:t>
            </a:r>
            <a:r>
              <a:rPr lang="en-US" sz="2800" kern="0" spc="-40" dirty="0">
                <a:latin typeface="TT Prosto Sans Trial" panose="02000803030000020003" pitchFamily="50" charset="-52"/>
                <a:ea typeface="TT Prosto Sans Trial Light" panose="02000803030000020003"/>
              </a:rPr>
              <a:t>SX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L</a:t>
            </a:r>
            <a:endParaRPr lang="ru-RU" sz="2800" dirty="0"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30" name="Text 3"/>
          <p:cNvSpPr/>
          <p:nvPr/>
        </p:nvSpPr>
        <p:spPr>
          <a:xfrm>
            <a:off x="19021045" y="11626569"/>
            <a:ext cx="3443302" cy="8794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СХД </a:t>
            </a:r>
            <a:r>
              <a:rPr lang="en-US" sz="2800" kern="0" spc="-40" dirty="0">
                <a:latin typeface="TT Prosto Sans Trial" panose="02000803030000020003" pitchFamily="50" charset="-52"/>
                <a:ea typeface="TT Prosto Sans Trial Light" panose="02000803030000020003"/>
              </a:rPr>
              <a:t>SX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H</a:t>
            </a:r>
            <a:endParaRPr lang="ru-RU" sz="2800" dirty="0"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482ED20-818C-4B09-9A6E-65B67DD0E2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512" r="2218" b="2269"/>
          <a:stretch/>
        </p:blipFill>
        <p:spPr>
          <a:xfrm>
            <a:off x="1077478" y="9127040"/>
            <a:ext cx="4692650" cy="2352675"/>
          </a:xfrm>
          <a:prstGeom prst="trapezoid">
            <a:avLst>
              <a:gd name="adj" fmla="val 5775"/>
            </a:avLst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1A59201-76DA-4C69-97B8-6812020BD9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94" t="19364" r="3618" b="19449"/>
          <a:stretch/>
        </p:blipFill>
        <p:spPr>
          <a:xfrm>
            <a:off x="6974391" y="9387818"/>
            <a:ext cx="4511142" cy="19774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627179E-C7AC-4BF6-BB27-DE8CA635C5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61270" y="9371270"/>
            <a:ext cx="4476912" cy="212225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95AEB53-AADE-4893-80BE-396307E6D6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82696" y="9653150"/>
            <a:ext cx="4320000" cy="14291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334" y="233680"/>
            <a:ext cx="13959045" cy="10553700"/>
          </a:xfrm>
          <a:prstGeom prst="rect">
            <a:avLst/>
          </a:prstGeom>
        </p:spPr>
      </p:pic>
      <p:sp>
        <p:nvSpPr>
          <p:cNvPr id="11" name="Text 61"/>
          <p:cNvSpPr/>
          <p:nvPr/>
        </p:nvSpPr>
        <p:spPr>
          <a:xfrm>
            <a:off x="923926" y="919068"/>
            <a:ext cx="17857606" cy="14943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9300"/>
              </a:lnSpc>
            </a:pPr>
            <a:r>
              <a:rPr lang="ru-RU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СИСТЕМАИКС (</a:t>
            </a:r>
            <a:r>
              <a:rPr lang="en-US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SX</a:t>
            </a:r>
            <a:r>
              <a:rPr lang="ru-RU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) </a:t>
            </a:r>
            <a:r>
              <a:rPr lang="ru-RU" sz="7200" kern="0" spc="-74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ИБП и ЛВС</a:t>
            </a:r>
            <a:endParaRPr lang="en-US" sz="7200" kern="0" dirty="0">
              <a:solidFill>
                <a:schemeClr val="bg1"/>
              </a:solidFill>
              <a:latin typeface="TT Prosto Sans Trial" panose="02000803030000020003" pitchFamily="50" charset="-52"/>
            </a:endParaRPr>
          </a:p>
        </p:txBody>
      </p:sp>
      <p:sp>
        <p:nvSpPr>
          <p:cNvPr id="12" name="Text 0"/>
          <p:cNvSpPr/>
          <p:nvPr/>
        </p:nvSpPr>
        <p:spPr>
          <a:xfrm>
            <a:off x="923925" y="2741022"/>
            <a:ext cx="21216228" cy="11011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ru-RU" sz="40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Основные серии ИБП и ЛВС СИСТЕМАИКС (</a:t>
            </a:r>
            <a:r>
              <a:rPr lang="en-US" sz="40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SX</a:t>
            </a:r>
            <a:r>
              <a:rPr lang="ru-RU" sz="40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) под разные задачи заказчиков</a:t>
            </a:r>
            <a:endParaRPr lang="en-US" sz="4000" dirty="0">
              <a:solidFill>
                <a:schemeClr val="bg1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467770D-FB5C-403E-9C99-492FF971B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387" y="3854547"/>
            <a:ext cx="20309766" cy="9404253"/>
          </a:xfrm>
          <a:prstGeom prst="rect">
            <a:avLst/>
          </a:prstGeom>
        </p:spPr>
      </p:pic>
      <p:pic>
        <p:nvPicPr>
          <p:cNvPr id="38" name="Image 5" descr="preencoded.png"/>
          <p:cNvPicPr>
            <a:picLocks noChangeAspect="1"/>
          </p:cNvPicPr>
          <p:nvPr/>
        </p:nvPicPr>
        <p:blipFill>
          <a:blip r:embed="rId5"/>
          <a:srcRect t="25996" b="31121"/>
          <a:stretch>
            <a:fillRect/>
          </a:stretch>
        </p:blipFill>
        <p:spPr>
          <a:xfrm>
            <a:off x="4204136" y="4680228"/>
            <a:ext cx="3606364" cy="1539156"/>
          </a:xfrm>
          <a:prstGeom prst="rect">
            <a:avLst/>
          </a:prstGeom>
        </p:spPr>
      </p:pic>
      <p:pic>
        <p:nvPicPr>
          <p:cNvPr id="39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3051" y="4438356"/>
            <a:ext cx="4106747" cy="2053375"/>
          </a:xfrm>
          <a:prstGeom prst="rect">
            <a:avLst/>
          </a:prstGeom>
        </p:spPr>
      </p:pic>
      <p:pic>
        <p:nvPicPr>
          <p:cNvPr id="40" name="Image 7" descr="preencoded.png"/>
          <p:cNvPicPr>
            <a:picLocks noChangeAspect="1"/>
          </p:cNvPicPr>
          <p:nvPr/>
        </p:nvPicPr>
        <p:blipFill>
          <a:blip r:embed="rId7"/>
          <a:srcRect t="30703" b="24765"/>
          <a:stretch>
            <a:fillRect/>
          </a:stretch>
        </p:blipFill>
        <p:spPr>
          <a:xfrm>
            <a:off x="15586651" y="4680228"/>
            <a:ext cx="3769397" cy="1670432"/>
          </a:xfrm>
          <a:prstGeom prst="rect">
            <a:avLst/>
          </a:prstGeom>
        </p:spPr>
      </p:pic>
      <p:sp>
        <p:nvSpPr>
          <p:cNvPr id="41" name="Text 3"/>
          <p:cNvSpPr/>
          <p:nvPr/>
        </p:nvSpPr>
        <p:spPr>
          <a:xfrm>
            <a:off x="4204135" y="6814701"/>
            <a:ext cx="4436695" cy="7809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DL (10-40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кВт)</a:t>
            </a:r>
          </a:p>
        </p:txBody>
      </p:sp>
      <p:sp>
        <p:nvSpPr>
          <p:cNvPr id="42" name="Text 3"/>
          <p:cNvSpPr/>
          <p:nvPr/>
        </p:nvSpPr>
        <p:spPr>
          <a:xfrm>
            <a:off x="10066448" y="6805751"/>
            <a:ext cx="4497308" cy="8032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DM (6-10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кВт)</a:t>
            </a:r>
          </a:p>
        </p:txBody>
      </p:sp>
      <p:sp>
        <p:nvSpPr>
          <p:cNvPr id="43" name="Text 3"/>
          <p:cNvSpPr/>
          <p:nvPr/>
        </p:nvSpPr>
        <p:spPr>
          <a:xfrm>
            <a:off x="15778660" y="6814700"/>
            <a:ext cx="4248803" cy="7809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серии </a:t>
            </a:r>
            <a:r>
              <a:rPr lang="en-US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DS (1-3</a:t>
            </a:r>
            <a:r>
              <a:rPr lang="ru-RU" sz="2800" dirty="0"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кВт)</a:t>
            </a:r>
          </a:p>
        </p:txBody>
      </p:sp>
      <p:sp>
        <p:nvSpPr>
          <p:cNvPr id="44" name="Text 4"/>
          <p:cNvSpPr/>
          <p:nvPr/>
        </p:nvSpPr>
        <p:spPr>
          <a:xfrm>
            <a:off x="4669990" y="9553676"/>
            <a:ext cx="3350060" cy="53297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l">
              <a:lnSpc>
                <a:spcPts val="970"/>
              </a:lnSpc>
              <a:buNone/>
            </a:pPr>
            <a:r>
              <a:rPr lang="en-US" sz="3100" dirty="0">
                <a:solidFill>
                  <a:schemeClr val="tx1">
                    <a:alpha val="99000"/>
                  </a:schemeClr>
                </a:solidFill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серии HW</a:t>
            </a:r>
          </a:p>
        </p:txBody>
      </p:sp>
      <p:pic>
        <p:nvPicPr>
          <p:cNvPr id="45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468" y="7839797"/>
            <a:ext cx="4104055" cy="2052026"/>
          </a:xfrm>
          <a:prstGeom prst="rect">
            <a:avLst/>
          </a:prstGeom>
        </p:spPr>
      </p:pic>
      <p:pic>
        <p:nvPicPr>
          <p:cNvPr id="46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9893" y="7772400"/>
            <a:ext cx="4458050" cy="2229029"/>
          </a:xfrm>
          <a:prstGeom prst="rect">
            <a:avLst/>
          </a:prstGeom>
        </p:spPr>
      </p:pic>
      <p:pic>
        <p:nvPicPr>
          <p:cNvPr id="47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1919" y="7797338"/>
            <a:ext cx="4363472" cy="2181741"/>
          </a:xfrm>
          <a:prstGeom prst="rect">
            <a:avLst/>
          </a:prstGeom>
        </p:spPr>
      </p:pic>
      <p:sp>
        <p:nvSpPr>
          <p:cNvPr id="48" name="Text 4"/>
          <p:cNvSpPr/>
          <p:nvPr/>
        </p:nvSpPr>
        <p:spPr>
          <a:xfrm>
            <a:off x="10722198" y="9596051"/>
            <a:ext cx="3503152" cy="41313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l">
              <a:lnSpc>
                <a:spcPts val="970"/>
              </a:lnSpc>
              <a:buNone/>
            </a:pPr>
            <a:r>
              <a:rPr lang="en-US" sz="2800" dirty="0">
                <a:solidFill>
                  <a:schemeClr val="tx1">
                    <a:alpha val="99000"/>
                  </a:schemeClr>
                </a:solidFill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серии CS</a:t>
            </a:r>
          </a:p>
        </p:txBody>
      </p:sp>
      <p:sp>
        <p:nvSpPr>
          <p:cNvPr id="49" name="Text 4"/>
          <p:cNvSpPr/>
          <p:nvPr/>
        </p:nvSpPr>
        <p:spPr>
          <a:xfrm>
            <a:off x="16179372" y="9584383"/>
            <a:ext cx="2540117" cy="4381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l">
              <a:lnSpc>
                <a:spcPts val="970"/>
              </a:lnSpc>
              <a:buNone/>
            </a:pPr>
            <a:r>
              <a:rPr lang="en-US" sz="2800" dirty="0">
                <a:solidFill>
                  <a:schemeClr val="tx1">
                    <a:alpha val="99000"/>
                  </a:schemeClr>
                </a:solidFill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серии RN</a:t>
            </a:r>
          </a:p>
        </p:txBody>
      </p:sp>
      <p:pic>
        <p:nvPicPr>
          <p:cNvPr id="50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1181" y="10263587"/>
            <a:ext cx="4800064" cy="252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93394" y="10614353"/>
            <a:ext cx="10324085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Коммутаторы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</a:t>
            </a: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уровня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</a:t>
            </a: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дата-центра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- DCS</a:t>
            </a:r>
            <a:endParaRPr lang="en-US" sz="2800" dirty="0">
              <a:latin typeface="TT Prosto Sans Trial" panose="02000803030000020003" charset="0"/>
              <a:cs typeface="TT Prosto Sans Trial" panose="02000803030000020003" charset="0"/>
            </a:endParaRPr>
          </a:p>
          <a:p>
            <a:pPr>
              <a:lnSpc>
                <a:spcPts val="2800"/>
              </a:lnSpc>
            </a:pPr>
            <a:endParaRPr lang="en-US" sz="2800" dirty="0">
              <a:latin typeface="TT Prosto Sans Trial" panose="02000803030000020003" charset="0"/>
              <a:ea typeface="Montserrat" pitchFamily="34" charset="-122"/>
              <a:cs typeface="TT Prosto Sans Trial" panose="02000803030000020003" charset="0"/>
            </a:endParaRPr>
          </a:p>
          <a:p>
            <a:pPr>
              <a:lnSpc>
                <a:spcPts val="2800"/>
              </a:lnSpc>
            </a:pP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Коммутаторы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</a:t>
            </a: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уровня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</a:t>
            </a: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кампуса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  - CPS</a:t>
            </a:r>
            <a:endParaRPr lang="en-US" sz="2800" dirty="0">
              <a:latin typeface="TT Prosto Sans Trial" panose="02000803030000020003" charset="0"/>
              <a:cs typeface="TT Prosto Sans Trial" panose="02000803030000020003" charset="0"/>
            </a:endParaRPr>
          </a:p>
          <a:p>
            <a:pPr>
              <a:lnSpc>
                <a:spcPts val="2800"/>
              </a:lnSpc>
            </a:pPr>
            <a:endParaRPr lang="en-US" sz="2800" dirty="0">
              <a:latin typeface="TT Prosto Sans Trial" panose="02000803030000020003" charset="0"/>
              <a:ea typeface="Montserrat" pitchFamily="34" charset="-122"/>
              <a:cs typeface="TT Prosto Sans Trial" panose="02000803030000020003" charset="0"/>
            </a:endParaRPr>
          </a:p>
          <a:p>
            <a:pPr>
              <a:lnSpc>
                <a:spcPts val="2800"/>
              </a:lnSpc>
            </a:pP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Wi-Fi 6/7 </a:t>
            </a: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внутреннего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и </a:t>
            </a: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внешнего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</a:t>
            </a:r>
            <a:r>
              <a:rPr lang="en-US" sz="2800" dirty="0" err="1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исполнения</a:t>
            </a:r>
            <a:r>
              <a:rPr lang="en-US" sz="2800" dirty="0">
                <a:latin typeface="TT Prosto Sans Trial" panose="02000803030000020003" charset="0"/>
                <a:ea typeface="Montserrat" pitchFamily="34" charset="-122"/>
                <a:cs typeface="TT Prosto Sans Trial" panose="02000803030000020003" charset="0"/>
              </a:rPr>
              <a:t> IP68</a:t>
            </a:r>
            <a:endParaRPr lang="en-US" sz="2800" dirty="0">
              <a:latin typeface="TT Prosto Sans Trial" panose="02000803030000020003" charset="0"/>
              <a:cs typeface="TT Prosto Sans Trial" panose="020008030300000200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 rotWithShape="1">
          <a:blip r:embed="rId3"/>
          <a:srcRect t="12669" r="15602" b="3650"/>
          <a:stretch>
            <a:fillRect/>
          </a:stretch>
        </p:blipFill>
        <p:spPr>
          <a:xfrm>
            <a:off x="8117631" y="0"/>
            <a:ext cx="16269544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85886" y="5967514"/>
            <a:ext cx="6719140" cy="1917700"/>
          </a:xfrm>
          <a:prstGeom prst="rect">
            <a:avLst/>
          </a:prstGeom>
          <a:noFill/>
        </p:spPr>
      </p:sp>
      <p:sp>
        <p:nvSpPr>
          <p:cNvPr id="4" name="Text 1"/>
          <p:cNvSpPr/>
          <p:nvPr/>
        </p:nvSpPr>
        <p:spPr>
          <a:xfrm>
            <a:off x="947140" y="5967514"/>
            <a:ext cx="6888494" cy="9059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000" kern="0" spc="-40" dirty="0">
                <a:solidFill>
                  <a:srgbClr val="A1A3DB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Телефон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947420" y="6704330"/>
            <a:ext cx="10203180" cy="1422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en-US" sz="5700" kern="0" spc="-57" dirty="0">
                <a:solidFill>
                  <a:srgbClr val="FFFFFF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8 (800) 350-80</a:t>
            </a:r>
            <a:r>
              <a:rPr lang="ru-RU" sz="5700" kern="0" spc="-57" dirty="0">
                <a:solidFill>
                  <a:srgbClr val="FFFFFF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-</a:t>
            </a:r>
            <a:r>
              <a:rPr lang="en-US" sz="5700" kern="0" spc="-57" dirty="0">
                <a:solidFill>
                  <a:srgbClr val="FFFFFF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54</a:t>
            </a:r>
            <a:endParaRPr lang="en-US" sz="5700" dirty="0"/>
          </a:p>
        </p:txBody>
      </p:sp>
      <p:sp>
        <p:nvSpPr>
          <p:cNvPr id="6" name="Shape 3"/>
          <p:cNvSpPr/>
          <p:nvPr/>
        </p:nvSpPr>
        <p:spPr>
          <a:xfrm>
            <a:off x="685886" y="8291614"/>
            <a:ext cx="6744543" cy="1917700"/>
          </a:xfrm>
          <a:prstGeom prst="rect">
            <a:avLst/>
          </a:prstGeom>
          <a:noFill/>
        </p:spPr>
      </p:sp>
      <p:sp>
        <p:nvSpPr>
          <p:cNvPr id="7" name="Text 4"/>
          <p:cNvSpPr/>
          <p:nvPr/>
        </p:nvSpPr>
        <p:spPr>
          <a:xfrm>
            <a:off x="947140" y="8291614"/>
            <a:ext cx="6913897" cy="9059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000" kern="0" spc="-40" dirty="0">
                <a:solidFill>
                  <a:srgbClr val="A1A3DB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E-mail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947140" y="9028214"/>
            <a:ext cx="6985873" cy="1422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en-US" sz="5700" kern="0" spc="-57" dirty="0">
                <a:solidFill>
                  <a:srgbClr val="FFFFFF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info@tera-trade.ru</a:t>
            </a:r>
            <a:endParaRPr lang="en-US" sz="5700" dirty="0"/>
          </a:p>
        </p:txBody>
      </p:sp>
      <p:pic>
        <p:nvPicPr>
          <p:cNvPr id="46" name="Image 38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4354" y="1127038"/>
            <a:ext cx="3038185" cy="841927"/>
          </a:xfrm>
          <a:prstGeom prst="rect">
            <a:avLst/>
          </a:prstGeom>
        </p:spPr>
      </p:pic>
      <p:pic>
        <p:nvPicPr>
          <p:cNvPr id="47" name="Image 39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7140" y="914400"/>
            <a:ext cx="1115433" cy="1298953"/>
          </a:xfrm>
          <a:prstGeom prst="rect">
            <a:avLst/>
          </a:prstGeom>
        </p:spPr>
      </p:pic>
      <p:sp>
        <p:nvSpPr>
          <p:cNvPr id="10" name="Shape 3"/>
          <p:cNvSpPr/>
          <p:nvPr/>
        </p:nvSpPr>
        <p:spPr>
          <a:xfrm>
            <a:off x="687368" y="10690067"/>
            <a:ext cx="6744543" cy="1917700"/>
          </a:xfrm>
          <a:prstGeom prst="rect">
            <a:avLst/>
          </a:prstGeom>
          <a:noFill/>
        </p:spPr>
      </p:sp>
      <p:sp>
        <p:nvSpPr>
          <p:cNvPr id="11" name="Text 4"/>
          <p:cNvSpPr/>
          <p:nvPr/>
        </p:nvSpPr>
        <p:spPr>
          <a:xfrm>
            <a:off x="948622" y="10690067"/>
            <a:ext cx="6913897" cy="9059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000" kern="0" spc="-40" dirty="0">
                <a:solidFill>
                  <a:srgbClr val="A1A3DB">
                    <a:alpha val="100000"/>
                  </a:srgbClr>
                </a:solidFill>
                <a:ea typeface="TT Prosto Sans Trial Light" panose="02000803030000020003" pitchFamily="34" charset="-122"/>
              </a:rPr>
              <a:t>WEB</a:t>
            </a:r>
            <a:endParaRPr lang="en-US" sz="4000" dirty="0"/>
          </a:p>
        </p:txBody>
      </p:sp>
      <p:sp>
        <p:nvSpPr>
          <p:cNvPr id="12" name="Text 5"/>
          <p:cNvSpPr/>
          <p:nvPr/>
        </p:nvSpPr>
        <p:spPr>
          <a:xfrm>
            <a:off x="948622" y="11426667"/>
            <a:ext cx="6985873" cy="1422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en-US" sz="5700" kern="0" spc="-57" dirty="0">
                <a:solidFill>
                  <a:srgbClr val="FFFFFF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www.tera-trade.ru</a:t>
            </a:r>
            <a:endParaRPr lang="en-US" sz="5700" dirty="0"/>
          </a:p>
        </p:txBody>
      </p:sp>
      <p:sp>
        <p:nvSpPr>
          <p:cNvPr id="16" name="Text 5"/>
          <p:cNvSpPr/>
          <p:nvPr/>
        </p:nvSpPr>
        <p:spPr>
          <a:xfrm>
            <a:off x="16097250" y="11426825"/>
            <a:ext cx="7258050" cy="1422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300"/>
              </a:lnSpc>
              <a:buNone/>
            </a:pPr>
            <a:r>
              <a:rPr lang="en-US" sz="5700" kern="0" spc="-57" dirty="0">
                <a:solidFill>
                  <a:srgbClr val="FFFFFF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@ </a:t>
            </a:r>
            <a:r>
              <a:rPr lang="en-US" sz="5700" kern="0" spc="-57" dirty="0" err="1">
                <a:solidFill>
                  <a:srgbClr val="FFFFFF">
                    <a:alpha val="100000"/>
                  </a:srgbClr>
                </a:solidFill>
                <a:latin typeface="TT Prosto Sans Trial Light" panose="02000803030000020003" pitchFamily="34" charset="0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tera_it_distributor</a:t>
            </a:r>
            <a:endParaRPr lang="en-US" sz="5700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CF601B7-E71D-431C-AEB1-8CE93365AD98}"/>
              </a:ext>
            </a:extLst>
          </p:cNvPr>
          <p:cNvSpPr/>
          <p:nvPr/>
        </p:nvSpPr>
        <p:spPr>
          <a:xfrm>
            <a:off x="16810114" y="5610220"/>
            <a:ext cx="5816447" cy="581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AFBC01-2410-4004-9340-46816DE8FA7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7170309" y="5970415"/>
            <a:ext cx="5096055" cy="50960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651" y="-88900"/>
            <a:ext cx="15292711" cy="13716000"/>
          </a:xfrm>
          <a:prstGeom prst="rect">
            <a:avLst/>
          </a:prstGeom>
        </p:spPr>
      </p:pic>
      <p:sp>
        <p:nvSpPr>
          <p:cNvPr id="5" name="Text 7"/>
          <p:cNvSpPr/>
          <p:nvPr/>
        </p:nvSpPr>
        <p:spPr>
          <a:xfrm>
            <a:off x="923924" y="914401"/>
            <a:ext cx="19286181" cy="11575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en-US" sz="7200" kern="0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TERA IT Distributor </a:t>
            </a:r>
            <a:r>
              <a:rPr lang="en-US" sz="72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– </a:t>
            </a:r>
            <a:r>
              <a:rPr lang="ru-RU" sz="72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о компании</a:t>
            </a:r>
            <a:endParaRPr lang="en-US" sz="7200" dirty="0"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7" name="Text 0"/>
          <p:cNvSpPr/>
          <p:nvPr/>
        </p:nvSpPr>
        <p:spPr>
          <a:xfrm>
            <a:off x="923924" y="2741021"/>
            <a:ext cx="18274546" cy="100605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ru-RU" sz="36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Работаем исключительно с реселлерами и интеграторами,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36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не работаем напрямую с конечными заказчиками.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Серверы, СХД, сетевое со склада и под заказ, поставка ПО.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Расширенная гарантия на оборудование до 5 лет.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Сервисная поддержка более чем 150 городах России.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Быстрая реакция на сервисные запросы.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Регулярные вебинары и офлайн мероприятия по поставляемому оборудованию и ПО.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Производство серверов, СХД, ИБП, активного магистрального и сетевого оборудования под брендом СИСТЕМАИКС (</a:t>
            </a:r>
            <a:r>
              <a:rPr lang="en-US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SX</a:t>
            </a: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).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Широкий спектр программно-аппаратных комплектов (ПАК).</a:t>
            </a:r>
          </a:p>
        </p:txBody>
      </p:sp>
      <p:pic>
        <p:nvPicPr>
          <p:cNvPr id="9" name="Image 0" descr=" "/>
          <p:cNvPicPr>
            <a:picLocks noChangeAspect="1"/>
          </p:cNvPicPr>
          <p:nvPr/>
        </p:nvPicPr>
        <p:blipFill rotWithShape="1">
          <a:blip r:embed="rId4"/>
          <a:srcRect r="35151"/>
          <a:stretch>
            <a:fillRect/>
          </a:stretch>
        </p:blipFill>
        <p:spPr>
          <a:xfrm>
            <a:off x="20721673" y="1017497"/>
            <a:ext cx="2539422" cy="694111"/>
          </a:xfrm>
          <a:prstGeom prst="rect">
            <a:avLst/>
          </a:prstGeom>
        </p:spPr>
      </p:pic>
      <p:pic>
        <p:nvPicPr>
          <p:cNvPr id="3" name="Рисунок 2" descr="Расширение бизнеса со сплошной заливкой">
            <a:extLst>
              <a:ext uri="{FF2B5EF4-FFF2-40B4-BE49-F238E27FC236}">
                <a16:creationId xmlns:a16="http://schemas.microsoft.com/office/drawing/2014/main" id="{A0A5E0FA-FCE7-4065-850B-9F9CEB55F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628368" y="2724700"/>
            <a:ext cx="2256486" cy="22564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44E1CD-51D5-475E-A418-3CDE6CEF2682}"/>
              </a:ext>
            </a:extLst>
          </p:cNvPr>
          <p:cNvSpPr txBox="1"/>
          <p:nvPr/>
        </p:nvSpPr>
        <p:spPr>
          <a:xfrm>
            <a:off x="19715537" y="4781995"/>
            <a:ext cx="36397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T Prosto Sans Trial" panose="02000503040000020003" pitchFamily="50" charset="-52"/>
              </a:rPr>
              <a:t>Более 60 сотрудников</a:t>
            </a:r>
          </a:p>
        </p:txBody>
      </p:sp>
      <p:pic>
        <p:nvPicPr>
          <p:cNvPr id="15" name="Рисунок 14" descr="Диаграмма с подъемом со сплошной заливкой">
            <a:extLst>
              <a:ext uri="{FF2B5EF4-FFF2-40B4-BE49-F238E27FC236}">
                <a16:creationId xmlns:a16="http://schemas.microsoft.com/office/drawing/2014/main" id="{98D4D78D-C87D-4906-8935-B1B71A2EA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721673" y="6744663"/>
            <a:ext cx="1689254" cy="16892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2E9296-B030-40A9-8363-89C1AD77AFFA}"/>
              </a:ext>
            </a:extLst>
          </p:cNvPr>
          <p:cNvSpPr txBox="1"/>
          <p:nvPr/>
        </p:nvSpPr>
        <p:spPr>
          <a:xfrm>
            <a:off x="19508787" y="8473257"/>
            <a:ext cx="39544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Выручка </a:t>
            </a:r>
            <a:r>
              <a:rPr lang="en-US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TERA</a:t>
            </a:r>
            <a:endParaRPr lang="ru-RU" sz="3600" dirty="0">
              <a:solidFill>
                <a:schemeClr val="bg1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1</a:t>
            </a: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,</a:t>
            </a:r>
            <a:r>
              <a:rPr lang="en-US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6</a:t>
            </a: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 млрд. руб.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за 202</a:t>
            </a:r>
            <a:r>
              <a:rPr lang="en-US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5</a:t>
            </a: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 г. +7</a:t>
            </a:r>
            <a:r>
              <a:rPr lang="en-US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42</a:t>
            </a:r>
            <a:r>
              <a:rPr lang="ru-RU" sz="3600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%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3376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759" y="0"/>
            <a:ext cx="13959045" cy="1055370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923925" y="914401"/>
            <a:ext cx="17140140" cy="11575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en-US" sz="7200" kern="0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TERA IT Distributor</a:t>
            </a:r>
            <a:r>
              <a:rPr lang="en-US" sz="72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 – </a:t>
            </a:r>
            <a:r>
              <a:rPr lang="ru-RU" sz="72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приоритеты</a:t>
            </a:r>
            <a:endParaRPr lang="en-US" sz="7200" dirty="0"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pic>
        <p:nvPicPr>
          <p:cNvPr id="37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925" y="6020839"/>
            <a:ext cx="6656005" cy="2755475"/>
          </a:xfrm>
          <a:prstGeom prst="rect">
            <a:avLst/>
          </a:prstGeom>
        </p:spPr>
      </p:pic>
      <p:pic>
        <p:nvPicPr>
          <p:cNvPr id="38" name="Image 2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925" y="9448285"/>
            <a:ext cx="6656005" cy="2755475"/>
          </a:xfrm>
          <a:prstGeom prst="rect">
            <a:avLst/>
          </a:prstGeom>
        </p:spPr>
      </p:pic>
      <p:pic>
        <p:nvPicPr>
          <p:cNvPr id="39" name="Image 3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6207" y="6020839"/>
            <a:ext cx="6656005" cy="2755475"/>
          </a:xfrm>
          <a:prstGeom prst="rect">
            <a:avLst/>
          </a:prstGeom>
        </p:spPr>
      </p:pic>
      <p:pic>
        <p:nvPicPr>
          <p:cNvPr id="40" name="Image 4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6207" y="9448285"/>
            <a:ext cx="6656005" cy="2755475"/>
          </a:xfrm>
          <a:prstGeom prst="rect">
            <a:avLst/>
          </a:prstGeom>
        </p:spPr>
      </p:pic>
      <p:pic>
        <p:nvPicPr>
          <p:cNvPr id="41" name="Image 5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99296" y="5944640"/>
            <a:ext cx="6656005" cy="2755475"/>
          </a:xfrm>
          <a:prstGeom prst="rect">
            <a:avLst/>
          </a:prstGeom>
        </p:spPr>
      </p:pic>
      <p:pic>
        <p:nvPicPr>
          <p:cNvPr id="42" name="Image 6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99295" y="9448285"/>
            <a:ext cx="6656005" cy="2755475"/>
          </a:xfrm>
          <a:prstGeom prst="rect">
            <a:avLst/>
          </a:prstGeom>
        </p:spPr>
      </p:pic>
      <p:sp>
        <p:nvSpPr>
          <p:cNvPr id="43" name="Text 1"/>
          <p:cNvSpPr/>
          <p:nvPr/>
        </p:nvSpPr>
        <p:spPr>
          <a:xfrm>
            <a:off x="1413166" y="7645926"/>
            <a:ext cx="3576277" cy="660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Regular" panose="02000803030000020003" pitchFamily="34" charset="-120"/>
              </a:rPr>
              <a:t>СКОРОСТЬ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45" name="Text 3"/>
          <p:cNvSpPr/>
          <p:nvPr/>
        </p:nvSpPr>
        <p:spPr>
          <a:xfrm>
            <a:off x="9240838" y="6900858"/>
            <a:ext cx="4752078" cy="14054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КАЧЕСТВО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46" name="Text 4"/>
          <p:cNvSpPr/>
          <p:nvPr/>
        </p:nvSpPr>
        <p:spPr>
          <a:xfrm>
            <a:off x="9249373" y="10684418"/>
            <a:ext cx="4464107" cy="103450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Regular" panose="02000803030000020003" pitchFamily="34" charset="-120"/>
              </a:rPr>
              <a:t>СЕРВИС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47" name="Text 5"/>
          <p:cNvSpPr/>
          <p:nvPr/>
        </p:nvSpPr>
        <p:spPr>
          <a:xfrm>
            <a:off x="17154367" y="7535858"/>
            <a:ext cx="4243573" cy="671663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Regular" panose="02000803030000020003" pitchFamily="34" charset="-120"/>
              </a:rPr>
              <a:t>ЦЕНА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48" name="Text 6"/>
          <p:cNvSpPr/>
          <p:nvPr/>
        </p:nvSpPr>
        <p:spPr>
          <a:xfrm>
            <a:off x="17154368" y="11023016"/>
            <a:ext cx="4619144" cy="695909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>
              <a:lnSpc>
                <a:spcPts val="5000"/>
              </a:lnSpc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Regular" panose="02000803030000020003" pitchFamily="34" charset="-120"/>
              </a:rPr>
              <a:t>КОМПЕТЕНЦИЯ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49" name="Text 6"/>
          <p:cNvSpPr/>
          <p:nvPr/>
        </p:nvSpPr>
        <p:spPr>
          <a:xfrm>
            <a:off x="1413165" y="11178074"/>
            <a:ext cx="4299375" cy="540852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>
              <a:lnSpc>
                <a:spcPts val="5000"/>
              </a:lnSpc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Regular" panose="02000803030000020003" pitchFamily="34" charset="-120"/>
              </a:rPr>
              <a:t>ГАРАНТИЯ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50" name="Text 0"/>
          <p:cNvSpPr/>
          <p:nvPr/>
        </p:nvSpPr>
        <p:spPr>
          <a:xfrm>
            <a:off x="923925" y="2741021"/>
            <a:ext cx="21216228" cy="21689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ru-RU" sz="4000" kern="0" spc="-4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Амбициозные цели, надежное партнерство</a:t>
            </a:r>
            <a:endParaRPr lang="en-US" sz="4000" dirty="0">
              <a:solidFill>
                <a:schemeClr val="bg1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pic>
        <p:nvPicPr>
          <p:cNvPr id="17" name="Image 0" descr=" "/>
          <p:cNvPicPr>
            <a:picLocks noChangeAspect="1"/>
          </p:cNvPicPr>
          <p:nvPr/>
        </p:nvPicPr>
        <p:blipFill rotWithShape="1">
          <a:blip r:embed="rId6"/>
          <a:srcRect r="35151"/>
          <a:stretch>
            <a:fillRect/>
          </a:stretch>
        </p:blipFill>
        <p:spPr>
          <a:xfrm>
            <a:off x="20721673" y="1017497"/>
            <a:ext cx="2539422" cy="6941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533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23925" y="914400"/>
            <a:ext cx="17252107" cy="14943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ru-RU" sz="7200" kern="0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Портфель</a:t>
            </a:r>
            <a:r>
              <a:rPr lang="ru-RU" sz="7200" kern="0" spc="-74" dirty="0">
                <a:solidFill>
                  <a:srgbClr val="FFFFFF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 глобальных </a:t>
            </a:r>
            <a:r>
              <a:rPr lang="ru-RU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вендоров</a:t>
            </a:r>
            <a:endParaRPr lang="en-US" sz="7200" kern="0" spc="-74" dirty="0">
              <a:solidFill>
                <a:srgbClr val="A1A3DB">
                  <a:alpha val="100000"/>
                </a:srgbClr>
              </a:solidFill>
              <a:latin typeface="TT Prosto Sans Trial" panose="02000803030000020003" pitchFamily="50" charset="-52"/>
              <a:ea typeface="TT Prosto Sans Trial Light" panose="02000803030000020003"/>
              <a:cs typeface="TT Prosto Sans Trial Light" panose="02000803030000020003" pitchFamily="34" charset="-120"/>
            </a:endParaRPr>
          </a:p>
        </p:txBody>
      </p:sp>
      <p:pic>
        <p:nvPicPr>
          <p:cNvPr id="41" name="Image 0" descr=" "/>
          <p:cNvPicPr>
            <a:picLocks noChangeAspect="1"/>
          </p:cNvPicPr>
          <p:nvPr/>
        </p:nvPicPr>
        <p:blipFill rotWithShape="1">
          <a:blip r:embed="rId3"/>
          <a:srcRect r="35151"/>
          <a:stretch>
            <a:fillRect/>
          </a:stretch>
        </p:blipFill>
        <p:spPr>
          <a:xfrm>
            <a:off x="20721673" y="1017497"/>
            <a:ext cx="2539422" cy="694111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8D67098-AF15-4A4B-B3F3-9411FA4EE2EF}"/>
              </a:ext>
            </a:extLst>
          </p:cNvPr>
          <p:cNvGrpSpPr/>
          <p:nvPr/>
        </p:nvGrpSpPr>
        <p:grpSpPr>
          <a:xfrm>
            <a:off x="977900" y="10098088"/>
            <a:ext cx="22431375" cy="2089150"/>
            <a:chOff x="923925" y="3473450"/>
            <a:chExt cx="22431375" cy="2089150"/>
          </a:xfrm>
        </p:grpSpPr>
        <p:pic>
          <p:nvPicPr>
            <p:cNvPr id="48" name="Image 1" descr=" ">
              <a:extLst>
                <a:ext uri="{FF2B5EF4-FFF2-40B4-BE49-F238E27FC236}">
                  <a16:creationId xmlns:a16="http://schemas.microsoft.com/office/drawing/2014/main" id="{2C58B56B-1BC2-443B-943A-325484A10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3925" y="3488108"/>
              <a:ext cx="4002949" cy="2074492"/>
            </a:xfrm>
            <a:prstGeom prst="rect">
              <a:avLst/>
            </a:prstGeom>
          </p:spPr>
        </p:pic>
        <p:pic>
          <p:nvPicPr>
            <p:cNvPr id="49" name="Image 5" descr=" ">
              <a:extLst>
                <a:ext uri="{FF2B5EF4-FFF2-40B4-BE49-F238E27FC236}">
                  <a16:creationId xmlns:a16="http://schemas.microsoft.com/office/drawing/2014/main" id="{D147D185-470D-4EA4-9165-3D61DE6C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352351" y="3473450"/>
              <a:ext cx="4002949" cy="2089150"/>
            </a:xfrm>
            <a:prstGeom prst="rect">
              <a:avLst/>
            </a:prstGeom>
          </p:spPr>
        </p:pic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3B8922CF-FBB3-4009-BB09-52CA56B7BDC5}"/>
                </a:ext>
              </a:extLst>
            </p:cNvPr>
            <p:cNvSpPr/>
            <p:nvPr/>
          </p:nvSpPr>
          <p:spPr>
            <a:xfrm>
              <a:off x="2277532" y="3488108"/>
              <a:ext cx="17988558" cy="2074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057777BC-E3B2-47B3-8B4C-80DB8340DB60}"/>
              </a:ext>
            </a:extLst>
          </p:cNvPr>
          <p:cNvGrpSpPr/>
          <p:nvPr/>
        </p:nvGrpSpPr>
        <p:grpSpPr>
          <a:xfrm>
            <a:off x="923925" y="3005138"/>
            <a:ext cx="22431375" cy="2089150"/>
            <a:chOff x="923925" y="3473450"/>
            <a:chExt cx="22431375" cy="2089150"/>
          </a:xfrm>
        </p:grpSpPr>
        <p:pic>
          <p:nvPicPr>
            <p:cNvPr id="55" name="Image 1" descr=" ">
              <a:extLst>
                <a:ext uri="{FF2B5EF4-FFF2-40B4-BE49-F238E27FC236}">
                  <a16:creationId xmlns:a16="http://schemas.microsoft.com/office/drawing/2014/main" id="{D8F24C01-39D5-4FBD-8A28-A8BC971F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3925" y="3488108"/>
              <a:ext cx="4002949" cy="2074492"/>
            </a:xfrm>
            <a:prstGeom prst="rect">
              <a:avLst/>
            </a:prstGeom>
          </p:spPr>
        </p:pic>
        <p:pic>
          <p:nvPicPr>
            <p:cNvPr id="56" name="Image 5" descr=" ">
              <a:extLst>
                <a:ext uri="{FF2B5EF4-FFF2-40B4-BE49-F238E27FC236}">
                  <a16:creationId xmlns:a16="http://schemas.microsoft.com/office/drawing/2014/main" id="{20573E73-9E0F-4F57-ABF6-2A368BA3C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352351" y="3473450"/>
              <a:ext cx="4002949" cy="2089150"/>
            </a:xfrm>
            <a:prstGeom prst="rect">
              <a:avLst/>
            </a:prstGeom>
          </p:spPr>
        </p:pic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08F74C3A-B648-4883-AB54-4EF50EF66870}"/>
                </a:ext>
              </a:extLst>
            </p:cNvPr>
            <p:cNvSpPr/>
            <p:nvPr/>
          </p:nvSpPr>
          <p:spPr>
            <a:xfrm>
              <a:off x="2277532" y="3488108"/>
              <a:ext cx="17988558" cy="2074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7D4ACCD-BADE-488A-B116-EDC43FFDB95A}"/>
              </a:ext>
            </a:extLst>
          </p:cNvPr>
          <p:cNvGrpSpPr/>
          <p:nvPr/>
        </p:nvGrpSpPr>
        <p:grpSpPr>
          <a:xfrm>
            <a:off x="923925" y="6558942"/>
            <a:ext cx="22431375" cy="2089150"/>
            <a:chOff x="923925" y="3473450"/>
            <a:chExt cx="22431375" cy="2089150"/>
          </a:xfrm>
        </p:grpSpPr>
        <p:pic>
          <p:nvPicPr>
            <p:cNvPr id="59" name="Image 1" descr=" ">
              <a:extLst>
                <a:ext uri="{FF2B5EF4-FFF2-40B4-BE49-F238E27FC236}">
                  <a16:creationId xmlns:a16="http://schemas.microsoft.com/office/drawing/2014/main" id="{05A53079-B2FE-4DE7-8E44-6307BDD83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3925" y="3488108"/>
              <a:ext cx="4002949" cy="2074492"/>
            </a:xfrm>
            <a:prstGeom prst="rect">
              <a:avLst/>
            </a:prstGeom>
          </p:spPr>
        </p:pic>
        <p:pic>
          <p:nvPicPr>
            <p:cNvPr id="60" name="Image 5" descr=" ">
              <a:extLst>
                <a:ext uri="{FF2B5EF4-FFF2-40B4-BE49-F238E27FC236}">
                  <a16:creationId xmlns:a16="http://schemas.microsoft.com/office/drawing/2014/main" id="{7B1115E4-51B8-480F-9784-168274CEA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352351" y="3473450"/>
              <a:ext cx="4002949" cy="2089150"/>
            </a:xfrm>
            <a:prstGeom prst="rect">
              <a:avLst/>
            </a:prstGeom>
          </p:spPr>
        </p:pic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B85F69E9-AE3E-4713-AE70-DCB5F978CA9E}"/>
                </a:ext>
              </a:extLst>
            </p:cNvPr>
            <p:cNvSpPr/>
            <p:nvPr/>
          </p:nvSpPr>
          <p:spPr>
            <a:xfrm>
              <a:off x="2277532" y="3488108"/>
              <a:ext cx="17988558" cy="2074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122BA0D-994D-45B6-9D10-FC53D92EB5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795" y="3271811"/>
            <a:ext cx="1619318" cy="161931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2C99F0A-5135-4948-AFE4-D23937F567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3795" y="6805486"/>
            <a:ext cx="1682833" cy="168283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50B4389-66B0-4F93-8351-35FB2D2A5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794" y="10359290"/>
            <a:ext cx="1682834" cy="168283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8ADB96C6-E72E-449B-B675-FA1E432AF6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7361" y="3919983"/>
            <a:ext cx="2842105" cy="3600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634D855-532F-4DCF-B134-5EDC8CFA6C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24184" y="3873421"/>
            <a:ext cx="4249217" cy="5436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3818B84-3765-4A7B-AD96-20C1AB0A4E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28119" y="3787042"/>
            <a:ext cx="2569514" cy="5400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B885FF7-C860-4518-BA1C-75EAB4BF6C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371204" y="3461479"/>
            <a:ext cx="2821520" cy="117646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DF2EBEC-22AE-478F-B449-268521E85027}"/>
              </a:ext>
            </a:extLst>
          </p:cNvPr>
          <p:cNvSpPr txBox="1"/>
          <p:nvPr/>
        </p:nvSpPr>
        <p:spPr>
          <a:xfrm>
            <a:off x="3691888" y="3530221"/>
            <a:ext cx="31295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u-RU" sz="2800" kern="0" spc="-46" dirty="0">
                <a:solidFill>
                  <a:srgbClr val="0B1D2C"/>
                </a:solidFill>
                <a:latin typeface="TT Prosto Sans Trial" panose="02000503040000020003" pitchFamily="50" charset="-52"/>
                <a:ea typeface="TT Prosto Sans Trial Light" pitchFamily="34" charset="-122"/>
              </a:rPr>
              <a:t>Серверное</a:t>
            </a:r>
          </a:p>
          <a:p>
            <a:pPr marL="0" indent="0" algn="l">
              <a:buNone/>
            </a:pPr>
            <a:r>
              <a:rPr lang="ru-RU" sz="2800" kern="0" spc="-46" dirty="0">
                <a:solidFill>
                  <a:srgbClr val="0B1D2C"/>
                </a:solidFill>
                <a:latin typeface="TT Prosto Sans Trial" panose="02000503040000020003" pitchFamily="50" charset="-52"/>
                <a:ea typeface="TT Prosto Sans Trial Light" pitchFamily="34" charset="-122"/>
              </a:rPr>
              <a:t>оборудование</a:t>
            </a:r>
            <a:endParaRPr lang="ru-RU" sz="2800" dirty="0">
              <a:solidFill>
                <a:srgbClr val="0B1D2C"/>
              </a:solidFill>
              <a:latin typeface="TT Prosto Sans Trial" panose="02000503040000020003" pitchFamily="50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2F9E90E-58E3-4BDC-919D-8A3D0B78F665}"/>
              </a:ext>
            </a:extLst>
          </p:cNvPr>
          <p:cNvSpPr txBox="1"/>
          <p:nvPr/>
        </p:nvSpPr>
        <p:spPr>
          <a:xfrm>
            <a:off x="3691887" y="7126463"/>
            <a:ext cx="37354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u-RU" sz="2800" kern="0" spc="-46" dirty="0">
                <a:solidFill>
                  <a:srgbClr val="0B1D2C"/>
                </a:solidFill>
                <a:latin typeface="TT Prosto Sans Trial" panose="02000503040000020003" pitchFamily="50" charset="-52"/>
                <a:ea typeface="TT Prosto Sans Trial Light" pitchFamily="34" charset="-122"/>
              </a:rPr>
              <a:t>Системы</a:t>
            </a:r>
          </a:p>
          <a:p>
            <a:pPr marL="0" indent="0" algn="l">
              <a:buNone/>
            </a:pPr>
            <a:r>
              <a:rPr lang="ru-RU" sz="2800" kern="0" spc="-46" dirty="0">
                <a:solidFill>
                  <a:srgbClr val="0B1D2C"/>
                </a:solidFill>
                <a:latin typeface="TT Prosto Sans Trial" panose="02000503040000020003" pitchFamily="50" charset="-52"/>
                <a:ea typeface="TT Prosto Sans Trial Light" pitchFamily="34" charset="-122"/>
              </a:rPr>
              <a:t>хранения данных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22E8B24-892A-4D43-86F3-CB253DE8871E}"/>
              </a:ext>
            </a:extLst>
          </p:cNvPr>
          <p:cNvSpPr txBox="1"/>
          <p:nvPr/>
        </p:nvSpPr>
        <p:spPr>
          <a:xfrm>
            <a:off x="3691886" y="10650180"/>
            <a:ext cx="31295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u-RU" sz="2800" kern="0" spc="-46" dirty="0">
                <a:solidFill>
                  <a:srgbClr val="0B1D2C"/>
                </a:solidFill>
                <a:latin typeface="TT Prosto Sans Trial" panose="02000503040000020003" pitchFamily="50" charset="-52"/>
                <a:ea typeface="TT Prosto Sans Trial Light" pitchFamily="34" charset="-122"/>
              </a:rPr>
              <a:t>Сетевое</a:t>
            </a:r>
          </a:p>
          <a:p>
            <a:pPr marL="0" indent="0" algn="l">
              <a:buNone/>
            </a:pPr>
            <a:r>
              <a:rPr lang="ru-RU" sz="2800" kern="0" spc="-46" dirty="0">
                <a:solidFill>
                  <a:srgbClr val="0B1D2C"/>
                </a:solidFill>
                <a:latin typeface="TT Prosto Sans Trial" panose="02000503040000020003" pitchFamily="50" charset="-52"/>
                <a:ea typeface="TT Prosto Sans Trial Light" pitchFamily="34" charset="-122"/>
              </a:rPr>
              <a:t>оборудование</a:t>
            </a: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5795823-C7CD-4402-B560-75FA2EC972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3574" y="7417319"/>
            <a:ext cx="4249217" cy="54360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D84DC8A-0881-41A0-B59E-0440D87642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28119" y="7330940"/>
            <a:ext cx="2569514" cy="54000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FEEC8EE-41D0-4BD8-B20D-4A946B0280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371204" y="7005377"/>
            <a:ext cx="2821520" cy="1176464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5D7E5C0-78CC-4140-9A54-80BF57B247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4974" y="6673090"/>
            <a:ext cx="3200000" cy="180000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CF6B213-B6BE-4734-8987-64C47774FD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3007" y="10227233"/>
            <a:ext cx="3200000" cy="180000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0E35DC1C-E13C-4ABF-8816-0119616BF9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54974" y="10120707"/>
            <a:ext cx="2160000" cy="21600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CC784C6E-7F6B-4EF8-9C84-653FE1CA77E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7333" b="27044"/>
          <a:stretch/>
        </p:blipFill>
        <p:spPr>
          <a:xfrm>
            <a:off x="12756456" y="10563984"/>
            <a:ext cx="2880000" cy="1313956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328AF105-D54E-4752-9A99-AFDA6A7569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77938" y="10849931"/>
            <a:ext cx="2880000" cy="5546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4800C-1B84-43BC-A0B6-26AA0F7C1D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12853" y="10710862"/>
            <a:ext cx="2940528" cy="9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7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2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226" y="532440"/>
            <a:ext cx="23167134" cy="12567700"/>
          </a:xfrm>
          <a:prstGeom prst="rect">
            <a:avLst/>
          </a:prstGeom>
        </p:spPr>
      </p:pic>
      <p:sp>
        <p:nvSpPr>
          <p:cNvPr id="80" name="Shape 38"/>
          <p:cNvSpPr/>
          <p:nvPr/>
        </p:nvSpPr>
        <p:spPr>
          <a:xfrm>
            <a:off x="15584848" y="1943100"/>
            <a:ext cx="6503213" cy="3225800"/>
          </a:xfrm>
          <a:prstGeom prst="rect">
            <a:avLst/>
          </a:prstGeom>
          <a:noFill/>
        </p:spPr>
      </p:sp>
      <p:sp>
        <p:nvSpPr>
          <p:cNvPr id="109" name="Text 61"/>
          <p:cNvSpPr/>
          <p:nvPr/>
        </p:nvSpPr>
        <p:spPr>
          <a:xfrm>
            <a:off x="1219352" y="1143000"/>
            <a:ext cx="19502321" cy="14943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ru-RU" sz="7200" kern="0" dirty="0">
                <a:solidFill>
                  <a:srgbClr val="0B1D2C"/>
                </a:solidFill>
                <a:latin typeface="TT Prosto Sans Trial" panose="02000803030000020003" pitchFamily="50" charset="-52"/>
              </a:rPr>
              <a:t>Портфель</a:t>
            </a:r>
            <a:r>
              <a:rPr lang="ru-RU" sz="7200" kern="0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</a:rPr>
              <a:t> программного обеспечения</a:t>
            </a:r>
            <a:endParaRPr lang="en-US" sz="7200" kern="0" dirty="0">
              <a:solidFill>
                <a:srgbClr val="0B1D2C"/>
              </a:solidFill>
              <a:latin typeface="TT Prosto Sans Trial" panose="02000803030000020003" pitchFamily="50" charset="-52"/>
            </a:endParaRPr>
          </a:p>
        </p:txBody>
      </p:sp>
      <p:pic>
        <p:nvPicPr>
          <p:cNvPr id="110" name="Image 0" descr=" "/>
          <p:cNvPicPr>
            <a:picLocks noChangeAspect="1"/>
          </p:cNvPicPr>
          <p:nvPr/>
        </p:nvPicPr>
        <p:blipFill rotWithShape="1">
          <a:blip r:embed="rId6"/>
          <a:srcRect r="35151"/>
          <a:stretch>
            <a:fillRect/>
          </a:stretch>
        </p:blipFill>
        <p:spPr>
          <a:xfrm>
            <a:off x="20721673" y="1017497"/>
            <a:ext cx="2539422" cy="69411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12193524" y="2809341"/>
            <a:ext cx="10617" cy="9692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 4">
            <a:extLst>
              <a:ext uri="{FF2B5EF4-FFF2-40B4-BE49-F238E27FC236}">
                <a16:creationId xmlns:a16="http://schemas.microsoft.com/office/drawing/2014/main" id="{CF1D22B9-446A-495B-85AB-3204AF41AD02}"/>
              </a:ext>
            </a:extLst>
          </p:cNvPr>
          <p:cNvSpPr/>
          <p:nvPr/>
        </p:nvSpPr>
        <p:spPr>
          <a:xfrm>
            <a:off x="1589321" y="3765153"/>
            <a:ext cx="7095802" cy="8887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300000"/>
              </a:lnSpc>
              <a:buNone/>
            </a:pPr>
            <a:r>
              <a:rPr lang="en-US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ИБ </a:t>
            </a:r>
            <a:r>
              <a:rPr lang="en-US" sz="2800" dirty="0" err="1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экосистема</a:t>
            </a:r>
            <a:endParaRPr lang="ru-RU" sz="2800" dirty="0">
              <a:solidFill>
                <a:srgbClr val="0A0C0C">
                  <a:alpha val="100000"/>
                </a:srgbClr>
              </a:solidFill>
              <a:latin typeface="TT Prosto Sans Trial" panose="02000503040000020003" pitchFamily="50" charset="-52"/>
              <a:ea typeface="TT Prosto Sans Trial Regular" pitchFamily="34" charset="-122"/>
              <a:cs typeface="TT Prosto Sans Trial Regular" pitchFamily="34" charset="-120"/>
            </a:endParaRPr>
          </a:p>
          <a:p>
            <a:pPr>
              <a:lnSpc>
                <a:spcPct val="300000"/>
              </a:lnSpc>
            </a:pPr>
            <a:r>
              <a:rPr lang="en-US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ИБ-DLP,NGFW </a:t>
            </a:r>
            <a:endParaRPr lang="en-US" sz="2800" dirty="0">
              <a:latin typeface="TT Prosto Sans Trial" panose="02000503040000020003" pitchFamily="50" charset="-52"/>
            </a:endParaRPr>
          </a:p>
          <a:p>
            <a:pPr>
              <a:lnSpc>
                <a:spcPct val="300000"/>
              </a:lnSpc>
            </a:pPr>
            <a:r>
              <a:rPr lang="en-US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ИБ-VM и ITAM </a:t>
            </a:r>
            <a:r>
              <a:rPr lang="en-US" sz="2800" dirty="0" err="1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системы</a:t>
            </a:r>
            <a:endParaRPr lang="en-US" sz="2800" dirty="0">
              <a:latin typeface="TT Prosto Sans Trial" panose="02000503040000020003" pitchFamily="50" charset="-52"/>
            </a:endParaRPr>
          </a:p>
          <a:p>
            <a:pPr>
              <a:lnSpc>
                <a:spcPct val="300000"/>
              </a:lnSpc>
            </a:pPr>
            <a:r>
              <a:rPr lang="ru-RU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</a:rPr>
              <a:t>Инвентаризация инфраструктуры</a:t>
            </a:r>
          </a:p>
          <a:p>
            <a:pPr>
              <a:lnSpc>
                <a:spcPct val="300000"/>
              </a:lnSpc>
            </a:pPr>
            <a:r>
              <a:rPr lang="ru-RU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Виртуализация, ОС</a:t>
            </a:r>
            <a:r>
              <a:rPr lang="en-US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, СУБД</a:t>
            </a:r>
            <a:endParaRPr lang="ru-RU" sz="2800" dirty="0">
              <a:solidFill>
                <a:srgbClr val="0A0C0C">
                  <a:alpha val="100000"/>
                </a:srgbClr>
              </a:solidFill>
              <a:latin typeface="TT Prosto Sans Trial" panose="02000503040000020003" pitchFamily="50" charset="-52"/>
              <a:ea typeface="TT Prosto Sans Trial Regular" pitchFamily="34" charset="-122"/>
              <a:cs typeface="TT Prosto Sans Trial Regular" pitchFamily="34" charset="-120"/>
            </a:endParaRPr>
          </a:p>
          <a:p>
            <a:pPr>
              <a:lnSpc>
                <a:spcPct val="300000"/>
              </a:lnSpc>
            </a:pPr>
            <a:r>
              <a:rPr lang="en-US" sz="2800" dirty="0" err="1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Офисные</a:t>
            </a:r>
            <a:r>
              <a:rPr lang="en-US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 </a:t>
            </a:r>
            <a:r>
              <a:rPr lang="en-US" sz="2800" dirty="0" err="1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продукты</a:t>
            </a:r>
            <a:endParaRPr lang="en-US" sz="2800" dirty="0">
              <a:latin typeface="TT Prosto Sans Trial" panose="02000503040000020003" pitchFamily="50" charset="-52"/>
            </a:endParaRPr>
          </a:p>
          <a:p>
            <a:pPr>
              <a:lnSpc>
                <a:spcPct val="300000"/>
              </a:lnSpc>
            </a:pPr>
            <a:r>
              <a:rPr lang="ru-RU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  <a:cs typeface="TT Prosto Sans Trial Regular" pitchFamily="34" charset="-120"/>
              </a:rPr>
              <a:t>Защита данных</a:t>
            </a:r>
            <a:endParaRPr lang="en-US" sz="2800" dirty="0">
              <a:latin typeface="TT Prosto Sans Trial" panose="02000503040000020003" pitchFamily="50" charset="-52"/>
            </a:endParaRPr>
          </a:p>
          <a:p>
            <a:pPr marL="0" indent="0" algn="l">
              <a:lnSpc>
                <a:spcPct val="300000"/>
              </a:lnSpc>
              <a:buNone/>
            </a:pPr>
            <a:endParaRPr lang="en-US" sz="2800" dirty="0">
              <a:latin typeface="TT Prosto Sans Trial" panose="02000503040000020003" pitchFamily="50" charset="-52"/>
            </a:endParaRPr>
          </a:p>
        </p:txBody>
      </p:sp>
      <p:pic>
        <p:nvPicPr>
          <p:cNvPr id="174" name="Image 11" descr=" ">
            <a:extLst>
              <a:ext uri="{FF2B5EF4-FFF2-40B4-BE49-F238E27FC236}">
                <a16:creationId xmlns:a16="http://schemas.microsoft.com/office/drawing/2014/main" id="{2FCB2634-3E0F-471B-9DAA-574532C9A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993" y="4316854"/>
            <a:ext cx="2178277" cy="396000"/>
          </a:xfrm>
          <a:prstGeom prst="rect">
            <a:avLst/>
          </a:prstGeom>
        </p:spPr>
      </p:pic>
      <p:pic>
        <p:nvPicPr>
          <p:cNvPr id="175" name="Image 13" descr=" ">
            <a:extLst>
              <a:ext uri="{FF2B5EF4-FFF2-40B4-BE49-F238E27FC236}">
                <a16:creationId xmlns:a16="http://schemas.microsoft.com/office/drawing/2014/main" id="{BF65A3BC-7DBE-4B5F-B35D-956EA3699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3780" y="4199960"/>
            <a:ext cx="2478908" cy="612000"/>
          </a:xfrm>
          <a:prstGeom prst="rect">
            <a:avLst/>
          </a:prstGeom>
        </p:spPr>
      </p:pic>
      <p:sp>
        <p:nvSpPr>
          <p:cNvPr id="182" name="Text 12">
            <a:extLst>
              <a:ext uri="{FF2B5EF4-FFF2-40B4-BE49-F238E27FC236}">
                <a16:creationId xmlns:a16="http://schemas.microsoft.com/office/drawing/2014/main" id="{A65B304D-7385-4CF2-AB37-0B56825F16A7}"/>
              </a:ext>
            </a:extLst>
          </p:cNvPr>
          <p:cNvSpPr/>
          <p:nvPr/>
        </p:nvSpPr>
        <p:spPr>
          <a:xfrm>
            <a:off x="3047659" y="2884495"/>
            <a:ext cx="6788626" cy="103098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327"/>
              </a:lnSpc>
              <a:buNone/>
            </a:pPr>
            <a:r>
              <a:rPr lang="en-US" sz="4000" dirty="0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Дистрибьюция ПО</a:t>
            </a:r>
            <a:endParaRPr lang="en-US" sz="40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C3499F1-80B3-4048-AA17-79D0AA463483}"/>
              </a:ext>
            </a:extLst>
          </p:cNvPr>
          <p:cNvGrpSpPr/>
          <p:nvPr/>
        </p:nvGrpSpPr>
        <p:grpSpPr>
          <a:xfrm>
            <a:off x="1565286" y="2676648"/>
            <a:ext cx="1142558" cy="1142558"/>
            <a:chOff x="1565286" y="2773129"/>
            <a:chExt cx="1527930" cy="1527930"/>
          </a:xfrm>
        </p:grpSpPr>
        <p:pic>
          <p:nvPicPr>
            <p:cNvPr id="183" name="Image 24" descr="preencoded.png">
              <a:extLst>
                <a:ext uri="{FF2B5EF4-FFF2-40B4-BE49-F238E27FC236}">
                  <a16:creationId xmlns:a16="http://schemas.microsoft.com/office/drawing/2014/main" id="{B4308835-9236-4F68-AF6F-73B89F79E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5286" y="2773129"/>
              <a:ext cx="1527930" cy="1527930"/>
            </a:xfrm>
            <a:prstGeom prst="rect">
              <a:avLst/>
            </a:prstGeom>
          </p:spPr>
        </p:pic>
        <p:pic>
          <p:nvPicPr>
            <p:cNvPr id="184" name="Image 28" descr="preencoded.png">
              <a:extLst>
                <a:ext uri="{FF2B5EF4-FFF2-40B4-BE49-F238E27FC236}">
                  <a16:creationId xmlns:a16="http://schemas.microsoft.com/office/drawing/2014/main" id="{B3F8287F-56E8-4A4F-96AE-9EDD2BF20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17389" y="3089659"/>
              <a:ext cx="1030054" cy="931196"/>
            </a:xfrm>
            <a:prstGeom prst="rect">
              <a:avLst/>
            </a:prstGeom>
          </p:spPr>
        </p:pic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CAA37E8B-61D6-47FC-9356-7B4CB7D20EF3}"/>
              </a:ext>
            </a:extLst>
          </p:cNvPr>
          <p:cNvGrpSpPr/>
          <p:nvPr/>
        </p:nvGrpSpPr>
        <p:grpSpPr>
          <a:xfrm>
            <a:off x="12694424" y="2671678"/>
            <a:ext cx="1142558" cy="1142558"/>
            <a:chOff x="1565286" y="2773129"/>
            <a:chExt cx="1527930" cy="1527930"/>
          </a:xfrm>
        </p:grpSpPr>
        <p:pic>
          <p:nvPicPr>
            <p:cNvPr id="186" name="Image 24" descr="preencoded.png">
              <a:extLst>
                <a:ext uri="{FF2B5EF4-FFF2-40B4-BE49-F238E27FC236}">
                  <a16:creationId xmlns:a16="http://schemas.microsoft.com/office/drawing/2014/main" id="{1D46C2BD-78B1-4EE0-8FED-B528E397D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5286" y="2773129"/>
              <a:ext cx="1527930" cy="1527930"/>
            </a:xfrm>
            <a:prstGeom prst="rect">
              <a:avLst/>
            </a:prstGeom>
          </p:spPr>
        </p:pic>
        <p:pic>
          <p:nvPicPr>
            <p:cNvPr id="187" name="Image 28" descr="preencoded.png">
              <a:extLst>
                <a:ext uri="{FF2B5EF4-FFF2-40B4-BE49-F238E27FC236}">
                  <a16:creationId xmlns:a16="http://schemas.microsoft.com/office/drawing/2014/main" id="{75424087-174F-4E29-87EB-1FFD3FD09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17389" y="3089659"/>
              <a:ext cx="1030054" cy="931196"/>
            </a:xfrm>
            <a:prstGeom prst="rect">
              <a:avLst/>
            </a:prstGeom>
          </p:spPr>
        </p:pic>
      </p:grpSp>
      <p:sp>
        <p:nvSpPr>
          <p:cNvPr id="188" name="Text 12">
            <a:extLst>
              <a:ext uri="{FF2B5EF4-FFF2-40B4-BE49-F238E27FC236}">
                <a16:creationId xmlns:a16="http://schemas.microsoft.com/office/drawing/2014/main" id="{B7A4BE07-AE7D-4EC1-B017-8CF8B5712995}"/>
              </a:ext>
            </a:extLst>
          </p:cNvPr>
          <p:cNvSpPr/>
          <p:nvPr/>
        </p:nvSpPr>
        <p:spPr>
          <a:xfrm>
            <a:off x="14154033" y="2937022"/>
            <a:ext cx="8643821" cy="103098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327"/>
              </a:lnSpc>
            </a:pPr>
            <a:r>
              <a:rPr lang="en-US" sz="4000" dirty="0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ОЕМ \ СУБ-</a:t>
            </a:r>
            <a:r>
              <a:rPr lang="en-US" sz="4000" dirty="0" err="1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Дистрибьюция</a:t>
            </a:r>
            <a:endParaRPr lang="en-US" sz="4000" dirty="0"/>
          </a:p>
          <a:p>
            <a:pPr marL="0" indent="0" algn="l">
              <a:lnSpc>
                <a:spcPts val="1327"/>
              </a:lnSpc>
              <a:buNone/>
            </a:pPr>
            <a:endParaRPr lang="en-US" sz="4000" dirty="0"/>
          </a:p>
        </p:txBody>
      </p:sp>
      <p:sp>
        <p:nvSpPr>
          <p:cNvPr id="189" name="Text 4">
            <a:extLst>
              <a:ext uri="{FF2B5EF4-FFF2-40B4-BE49-F238E27FC236}">
                <a16:creationId xmlns:a16="http://schemas.microsoft.com/office/drawing/2014/main" id="{1DB998B6-95AD-4F35-B5F9-2E0FDD334E01}"/>
              </a:ext>
            </a:extLst>
          </p:cNvPr>
          <p:cNvSpPr/>
          <p:nvPr/>
        </p:nvSpPr>
        <p:spPr>
          <a:xfrm>
            <a:off x="12688685" y="4551953"/>
            <a:ext cx="5889724" cy="7433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27"/>
              </a:lnSpc>
              <a:buNone/>
            </a:pPr>
            <a:r>
              <a:rPr lang="en-US" sz="2800" dirty="0" err="1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Инф-ра</a:t>
            </a:r>
            <a:r>
              <a:rPr lang="en-US" sz="2800" dirty="0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 </a:t>
            </a:r>
            <a:r>
              <a:rPr lang="en-US" sz="2800" dirty="0" err="1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экосистема</a:t>
            </a:r>
            <a:endParaRPr lang="en-US" sz="2800" dirty="0"/>
          </a:p>
          <a:p>
            <a:pPr marL="0" indent="0" algn="l">
              <a:lnSpc>
                <a:spcPct val="300000"/>
              </a:lnSpc>
              <a:buNone/>
            </a:pPr>
            <a:r>
              <a:rPr lang="en-US" sz="2800" dirty="0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СРК</a:t>
            </a:r>
            <a:endParaRPr lang="ru-RU" sz="2800" dirty="0">
              <a:solidFill>
                <a:srgbClr val="0A0C0C">
                  <a:alpha val="99000"/>
                </a:srgbClr>
              </a:solidFill>
              <a:latin typeface="TT Prosto Sans Trial" pitchFamily="34" charset="0"/>
              <a:ea typeface="TT Prosto Sans Trial" pitchFamily="34" charset="-122"/>
              <a:cs typeface="TT Prosto Sans Trial" pitchFamily="34" charset="-120"/>
            </a:endParaRPr>
          </a:p>
          <a:p>
            <a:pPr marL="0" indent="0" algn="l">
              <a:lnSpc>
                <a:spcPct val="300000"/>
              </a:lnSpc>
              <a:buNone/>
            </a:pPr>
            <a:r>
              <a:rPr lang="en-US" sz="2800" dirty="0" err="1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Гиперконвергенция</a:t>
            </a:r>
            <a:endParaRPr lang="ru-RU" sz="2800" dirty="0">
              <a:solidFill>
                <a:srgbClr val="0A0C0C">
                  <a:alpha val="99000"/>
                </a:srgbClr>
              </a:solidFill>
              <a:latin typeface="TT Prosto Sans Trial" pitchFamily="34" charset="0"/>
              <a:ea typeface="TT Prosto Sans Trial" pitchFamily="34" charset="-122"/>
              <a:cs typeface="TT Prosto Sans Trial" pitchFamily="34" charset="-120"/>
            </a:endParaRPr>
          </a:p>
          <a:p>
            <a:pPr>
              <a:lnSpc>
                <a:spcPct val="300000"/>
              </a:lnSpc>
            </a:pPr>
            <a:r>
              <a:rPr lang="en-US" sz="2800" dirty="0" err="1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Мониторинг</a:t>
            </a:r>
            <a:r>
              <a:rPr lang="en-US" sz="2800" dirty="0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 </a:t>
            </a:r>
            <a:r>
              <a:rPr lang="ru-RU" sz="2800" dirty="0">
                <a:solidFill>
                  <a:srgbClr val="0A0C0C">
                    <a:alpha val="100000"/>
                  </a:srgbClr>
                </a:solidFill>
                <a:latin typeface="TT Prosto Sans Trial" panose="02000503040000020003" pitchFamily="50" charset="-52"/>
                <a:ea typeface="TT Prosto Sans Trial Regular" pitchFamily="34" charset="-122"/>
              </a:rPr>
              <a:t>инфраструктуры</a:t>
            </a:r>
            <a:endParaRPr lang="en-US" sz="2800" dirty="0"/>
          </a:p>
          <a:p>
            <a:pPr>
              <a:lnSpc>
                <a:spcPct val="300000"/>
              </a:lnSpc>
            </a:pPr>
            <a:r>
              <a:rPr lang="en-US" sz="2800" dirty="0" err="1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Сетевая</a:t>
            </a:r>
            <a:r>
              <a:rPr lang="en-US" sz="2800" dirty="0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 ИБ-WAF</a:t>
            </a:r>
            <a:endParaRPr lang="en-US" sz="2800" dirty="0"/>
          </a:p>
          <a:p>
            <a:pPr>
              <a:lnSpc>
                <a:spcPct val="300000"/>
              </a:lnSpc>
            </a:pPr>
            <a:r>
              <a:rPr lang="en-US" sz="2800" dirty="0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ИБ-SIEM </a:t>
            </a:r>
            <a:r>
              <a:rPr lang="en-US" sz="2800" dirty="0" err="1">
                <a:solidFill>
                  <a:srgbClr val="0A0C0C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систем</a:t>
            </a:r>
            <a:endParaRPr lang="en-US" sz="2800" dirty="0"/>
          </a:p>
        </p:txBody>
      </p:sp>
      <p:pic>
        <p:nvPicPr>
          <p:cNvPr id="190" name="Image 22" descr=" ">
            <a:extLst>
              <a:ext uri="{FF2B5EF4-FFF2-40B4-BE49-F238E27FC236}">
                <a16:creationId xmlns:a16="http://schemas.microsoft.com/office/drawing/2014/main" id="{AFC26A8C-2FC5-44B3-868E-7A1D814985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720" r="18912" b="9089"/>
          <a:stretch/>
        </p:blipFill>
        <p:spPr>
          <a:xfrm>
            <a:off x="5782734" y="5258018"/>
            <a:ext cx="2742212" cy="1039256"/>
          </a:xfrm>
          <a:prstGeom prst="rect">
            <a:avLst/>
          </a:prstGeom>
        </p:spPr>
      </p:pic>
      <p:pic>
        <p:nvPicPr>
          <p:cNvPr id="191" name="Image 14" descr=" ">
            <a:extLst>
              <a:ext uri="{FF2B5EF4-FFF2-40B4-BE49-F238E27FC236}">
                <a16:creationId xmlns:a16="http://schemas.microsoft.com/office/drawing/2014/main" id="{ED2FA4E2-08CF-4174-B324-F8D9F30E96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6256" y="5582068"/>
            <a:ext cx="3138611" cy="576000"/>
          </a:xfrm>
          <a:prstGeom prst="rect">
            <a:avLst/>
          </a:prstGeom>
        </p:spPr>
      </p:pic>
      <p:pic>
        <p:nvPicPr>
          <p:cNvPr id="192" name="Image 21" descr=" ">
            <a:extLst>
              <a:ext uri="{FF2B5EF4-FFF2-40B4-BE49-F238E27FC236}">
                <a16:creationId xmlns:a16="http://schemas.microsoft.com/office/drawing/2014/main" id="{8AB388C1-EA9E-469D-B8EA-A0101A7E6B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9464" y="6857653"/>
            <a:ext cx="2356658" cy="576000"/>
          </a:xfrm>
          <a:prstGeom prst="rect">
            <a:avLst/>
          </a:prstGeom>
        </p:spPr>
      </p:pic>
      <p:pic>
        <p:nvPicPr>
          <p:cNvPr id="193" name="Picture 2" descr="Picture background">
            <a:extLst>
              <a:ext uri="{FF2B5EF4-FFF2-40B4-BE49-F238E27FC236}">
                <a16:creationId xmlns:a16="http://schemas.microsoft.com/office/drawing/2014/main" id="{5CD1DA6C-FF42-4523-B59E-65E014332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75" y="7800893"/>
            <a:ext cx="1729983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592DC816-E03A-4619-9A5C-9E3D6FE04F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3963" y="9134708"/>
            <a:ext cx="1837849" cy="900000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5F0A6FD-7783-409A-8FDE-1102BD7C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34" y="9204057"/>
            <a:ext cx="2673266" cy="7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Рисунок 202">
            <a:extLst>
              <a:ext uri="{FF2B5EF4-FFF2-40B4-BE49-F238E27FC236}">
                <a16:creationId xmlns:a16="http://schemas.microsoft.com/office/drawing/2014/main" id="{D0374496-D83A-4648-AC7A-7411504D1A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7351" y="10704703"/>
            <a:ext cx="1301050" cy="468000"/>
          </a:xfrm>
          <a:prstGeom prst="rect">
            <a:avLst/>
          </a:prstGeom>
        </p:spPr>
      </p:pic>
      <p:pic>
        <p:nvPicPr>
          <p:cNvPr id="204" name="Image 12" descr=" ">
            <a:extLst>
              <a:ext uri="{FF2B5EF4-FFF2-40B4-BE49-F238E27FC236}">
                <a16:creationId xmlns:a16="http://schemas.microsoft.com/office/drawing/2014/main" id="{1243823C-815D-4AD8-9292-8E906CC1B0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36394" y="10758703"/>
            <a:ext cx="2554269" cy="468000"/>
          </a:xfrm>
          <a:prstGeom prst="rect">
            <a:avLst/>
          </a:prstGeom>
        </p:spPr>
      </p:pic>
      <p:pic>
        <p:nvPicPr>
          <p:cNvPr id="205" name="Image 31" descr=" ">
            <a:extLst>
              <a:ext uri="{FF2B5EF4-FFF2-40B4-BE49-F238E27FC236}">
                <a16:creationId xmlns:a16="http://schemas.microsoft.com/office/drawing/2014/main" id="{9A7C080B-81A3-454D-B2ED-47D9702FB1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6912" y="10704703"/>
            <a:ext cx="2187911" cy="468000"/>
          </a:xfrm>
          <a:prstGeom prst="rect">
            <a:avLst/>
          </a:prstGeom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3D304207-1526-4495-80E3-93ADB014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72" y="11925344"/>
            <a:ext cx="2406829" cy="72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Рисунок 205">
            <a:extLst>
              <a:ext uri="{FF2B5EF4-FFF2-40B4-BE49-F238E27FC236}">
                <a16:creationId xmlns:a16="http://schemas.microsoft.com/office/drawing/2014/main" id="{92AB2A4B-3E1B-48FF-93F5-7D29905ABD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54894" y="12070113"/>
            <a:ext cx="2161862" cy="432000"/>
          </a:xfrm>
          <a:prstGeom prst="rect">
            <a:avLst/>
          </a:prstGeom>
        </p:spPr>
      </p:pic>
      <p:pic>
        <p:nvPicPr>
          <p:cNvPr id="207" name="Рисунок 206">
            <a:extLst>
              <a:ext uri="{FF2B5EF4-FFF2-40B4-BE49-F238E27FC236}">
                <a16:creationId xmlns:a16="http://schemas.microsoft.com/office/drawing/2014/main" id="{1AEA986F-A4F5-45B4-A911-6F6627A7F44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74568" y="11855762"/>
            <a:ext cx="1897276" cy="72153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404AE8-014B-46B0-A350-A9D72C0F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725" y="4176918"/>
            <a:ext cx="2401065" cy="85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AFB94239-F194-4347-AECA-35CEBFEC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385" y="4286448"/>
            <a:ext cx="2193187" cy="5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8" descr="Picture background">
            <a:extLst>
              <a:ext uri="{FF2B5EF4-FFF2-40B4-BE49-F238E27FC236}">
                <a16:creationId xmlns:a16="http://schemas.microsoft.com/office/drawing/2014/main" id="{01045A16-AA21-4B44-A994-04FB1913E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331" y="5429988"/>
            <a:ext cx="2193187" cy="5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83BAD99-B819-44D6-8A2C-DA122DDF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268" y="4174718"/>
            <a:ext cx="1440163" cy="9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5A9DE76C-71CA-43D1-99C9-8257A36EE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226" y="5130475"/>
            <a:ext cx="1757343" cy="11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565DDB7-EE8C-4943-B663-A8701FF12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770" y="6529780"/>
            <a:ext cx="1985670" cy="5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F92DCA07-7C4B-4C9C-A713-2BEC9184C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1902" y="6563739"/>
            <a:ext cx="1985670" cy="51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icture background">
            <a:extLst>
              <a:ext uri="{FF2B5EF4-FFF2-40B4-BE49-F238E27FC236}">
                <a16:creationId xmlns:a16="http://schemas.microsoft.com/office/drawing/2014/main" id="{1B568ED8-73BD-4734-9491-A1E4A4EC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299" y="7786334"/>
            <a:ext cx="2999357" cy="73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cture background">
            <a:extLst>
              <a:ext uri="{FF2B5EF4-FFF2-40B4-BE49-F238E27FC236}">
                <a16:creationId xmlns:a16="http://schemas.microsoft.com/office/drawing/2014/main" id="{2130B9DE-8634-42B8-926B-F47770DAE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30123" r="4318" b="29401"/>
          <a:stretch/>
        </p:blipFill>
        <p:spPr bwMode="auto">
          <a:xfrm>
            <a:off x="17693452" y="9023899"/>
            <a:ext cx="3485709" cy="90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>
            <a:extLst>
              <a:ext uri="{FF2B5EF4-FFF2-40B4-BE49-F238E27FC236}">
                <a16:creationId xmlns:a16="http://schemas.microsoft.com/office/drawing/2014/main" id="{9F9BC5A8-0709-4B59-805F-DDD0C4C3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652" y="10255430"/>
            <a:ext cx="2709707" cy="8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48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288"/>
            <a:ext cx="24387048" cy="13716000"/>
          </a:xfrm>
          <a:prstGeom prst="rect">
            <a:avLst/>
          </a:prstGeom>
        </p:spPr>
      </p:pic>
      <p:sp>
        <p:nvSpPr>
          <p:cNvPr id="80" name="Shape 38"/>
          <p:cNvSpPr/>
          <p:nvPr/>
        </p:nvSpPr>
        <p:spPr>
          <a:xfrm>
            <a:off x="15584848" y="1943100"/>
            <a:ext cx="6503213" cy="3225800"/>
          </a:xfrm>
          <a:prstGeom prst="rect">
            <a:avLst/>
          </a:prstGeom>
          <a:noFill/>
        </p:spPr>
      </p:sp>
      <p:sp>
        <p:nvSpPr>
          <p:cNvPr id="109" name="Text 61"/>
          <p:cNvSpPr/>
          <p:nvPr/>
        </p:nvSpPr>
        <p:spPr>
          <a:xfrm>
            <a:off x="1219352" y="1143000"/>
            <a:ext cx="19502321" cy="14943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ru-RU" sz="7200" kern="0" dirty="0">
                <a:solidFill>
                  <a:schemeClr val="bg1"/>
                </a:solidFill>
                <a:latin typeface="TT Prosto Sans Trial" panose="02000803030000020003" pitchFamily="50" charset="-52"/>
              </a:rPr>
              <a:t>Портфель</a:t>
            </a:r>
            <a:r>
              <a:rPr lang="ru-RU" sz="7200" kern="0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</a:rPr>
              <a:t> ПАК</a:t>
            </a:r>
            <a:endParaRPr lang="en-US" sz="7200" kern="0" dirty="0">
              <a:solidFill>
                <a:srgbClr val="0B1D2C"/>
              </a:solidFill>
              <a:latin typeface="TT Prosto Sans Trial" panose="02000803030000020003" pitchFamily="50" charset="-52"/>
            </a:endParaRPr>
          </a:p>
        </p:txBody>
      </p:sp>
      <p:pic>
        <p:nvPicPr>
          <p:cNvPr id="110" name="Image 0" descr=" "/>
          <p:cNvPicPr>
            <a:picLocks noChangeAspect="1"/>
          </p:cNvPicPr>
          <p:nvPr/>
        </p:nvPicPr>
        <p:blipFill rotWithShape="1">
          <a:blip r:embed="rId4"/>
          <a:srcRect r="35151"/>
          <a:stretch>
            <a:fillRect/>
          </a:stretch>
        </p:blipFill>
        <p:spPr>
          <a:xfrm>
            <a:off x="20721673" y="1017497"/>
            <a:ext cx="2539422" cy="69411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F3EFAAD-3062-4B8F-A934-7066A5E9C159}"/>
              </a:ext>
            </a:extLst>
          </p:cNvPr>
          <p:cNvGrpSpPr/>
          <p:nvPr/>
        </p:nvGrpSpPr>
        <p:grpSpPr>
          <a:xfrm>
            <a:off x="1373187" y="8458200"/>
            <a:ext cx="9894866" cy="2089150"/>
            <a:chOff x="923925" y="3473450"/>
            <a:chExt cx="22431375" cy="2089150"/>
          </a:xfrm>
        </p:grpSpPr>
        <p:pic>
          <p:nvPicPr>
            <p:cNvPr id="11" name="Image 1" descr=" ">
              <a:extLst>
                <a:ext uri="{FF2B5EF4-FFF2-40B4-BE49-F238E27FC236}">
                  <a16:creationId xmlns:a16="http://schemas.microsoft.com/office/drawing/2014/main" id="{F74398CA-DE28-493D-8372-431CE93E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3925" y="3488108"/>
              <a:ext cx="4002949" cy="2074492"/>
            </a:xfrm>
            <a:prstGeom prst="rect">
              <a:avLst/>
            </a:prstGeom>
          </p:spPr>
        </p:pic>
        <p:pic>
          <p:nvPicPr>
            <p:cNvPr id="12" name="Image 5" descr=" ">
              <a:extLst>
                <a:ext uri="{FF2B5EF4-FFF2-40B4-BE49-F238E27FC236}">
                  <a16:creationId xmlns:a16="http://schemas.microsoft.com/office/drawing/2014/main" id="{138E0BD8-054E-4748-A8ED-F494ADBAD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352351" y="3473450"/>
              <a:ext cx="4002949" cy="2089150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B195646-B047-48CC-BFF0-00F66A4AA04E}"/>
                </a:ext>
              </a:extLst>
            </p:cNvPr>
            <p:cNvSpPr/>
            <p:nvPr/>
          </p:nvSpPr>
          <p:spPr>
            <a:xfrm>
              <a:off x="2277532" y="3488108"/>
              <a:ext cx="17988558" cy="2074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3B7E07E-1229-465D-B78F-34F3707A35B1}"/>
              </a:ext>
            </a:extLst>
          </p:cNvPr>
          <p:cNvGrpSpPr/>
          <p:nvPr/>
        </p:nvGrpSpPr>
        <p:grpSpPr>
          <a:xfrm>
            <a:off x="12345987" y="8564245"/>
            <a:ext cx="9894866" cy="2089150"/>
            <a:chOff x="923925" y="3473450"/>
            <a:chExt cx="22431375" cy="2089150"/>
          </a:xfrm>
        </p:grpSpPr>
        <p:pic>
          <p:nvPicPr>
            <p:cNvPr id="15" name="Image 1" descr=" ">
              <a:extLst>
                <a:ext uri="{FF2B5EF4-FFF2-40B4-BE49-F238E27FC236}">
                  <a16:creationId xmlns:a16="http://schemas.microsoft.com/office/drawing/2014/main" id="{A33B3E07-6D0E-4C17-9020-564092AFA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3925" y="3488108"/>
              <a:ext cx="4002949" cy="2074492"/>
            </a:xfrm>
            <a:prstGeom prst="rect">
              <a:avLst/>
            </a:prstGeom>
          </p:spPr>
        </p:pic>
        <p:pic>
          <p:nvPicPr>
            <p:cNvPr id="16" name="Image 5" descr=" ">
              <a:extLst>
                <a:ext uri="{FF2B5EF4-FFF2-40B4-BE49-F238E27FC236}">
                  <a16:creationId xmlns:a16="http://schemas.microsoft.com/office/drawing/2014/main" id="{E5372F7F-34D5-4D2D-943C-AD22AA32E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352351" y="3473450"/>
              <a:ext cx="4002949" cy="2089150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961A06F-6150-46C5-B423-F6F57E20AD0B}"/>
                </a:ext>
              </a:extLst>
            </p:cNvPr>
            <p:cNvSpPr/>
            <p:nvPr/>
          </p:nvSpPr>
          <p:spPr>
            <a:xfrm>
              <a:off x="2277532" y="3488108"/>
              <a:ext cx="17988558" cy="2074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Text 3">
            <a:extLst>
              <a:ext uri="{FF2B5EF4-FFF2-40B4-BE49-F238E27FC236}">
                <a16:creationId xmlns:a16="http://schemas.microsoft.com/office/drawing/2014/main" id="{9E0BE967-1C31-43E7-B8BB-7496F6052E50}"/>
              </a:ext>
            </a:extLst>
          </p:cNvPr>
          <p:cNvSpPr/>
          <p:nvPr/>
        </p:nvSpPr>
        <p:spPr>
          <a:xfrm>
            <a:off x="2060908" y="8731303"/>
            <a:ext cx="5029200" cy="133173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Управление предприятием</a:t>
            </a:r>
          </a:p>
        </p:txBody>
      </p:sp>
      <p:sp>
        <p:nvSpPr>
          <p:cNvPr id="27" name="Text 3">
            <a:extLst>
              <a:ext uri="{FF2B5EF4-FFF2-40B4-BE49-F238E27FC236}">
                <a16:creationId xmlns:a16="http://schemas.microsoft.com/office/drawing/2014/main" id="{FF7EC701-8E1A-4C73-B552-61959DF9A6C7}"/>
              </a:ext>
            </a:extLst>
          </p:cNvPr>
          <p:cNvSpPr/>
          <p:nvPr/>
        </p:nvSpPr>
        <p:spPr>
          <a:xfrm>
            <a:off x="12943086" y="8731303"/>
            <a:ext cx="5029200" cy="155569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Искус</a:t>
            </a:r>
            <a:r>
              <a:rPr lang="en-US" sz="40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c</a:t>
            </a:r>
            <a:r>
              <a:rPr lang="ru-RU" sz="4000" dirty="0" err="1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твенный</a:t>
            </a:r>
            <a:r>
              <a:rPr lang="ru-RU" sz="40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интеллект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32649B-A410-48D2-8BA5-6EC3B4999F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6528" y="3798655"/>
            <a:ext cx="6656005" cy="4049830"/>
          </a:xfrm>
          <a:prstGeom prst="rect">
            <a:avLst/>
          </a:prstGeom>
        </p:spPr>
      </p:pic>
      <p:sp>
        <p:nvSpPr>
          <p:cNvPr id="31" name="Text 3">
            <a:extLst>
              <a:ext uri="{FF2B5EF4-FFF2-40B4-BE49-F238E27FC236}">
                <a16:creationId xmlns:a16="http://schemas.microsoft.com/office/drawing/2014/main" id="{3AB37F8D-B826-4F3F-A8D2-6C1BD0AE048A}"/>
              </a:ext>
            </a:extLst>
          </p:cNvPr>
          <p:cNvSpPr/>
          <p:nvPr/>
        </p:nvSpPr>
        <p:spPr>
          <a:xfrm>
            <a:off x="6326187" y="8731303"/>
            <a:ext cx="4657096" cy="131258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1С </a:t>
            </a: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ERP</a:t>
            </a:r>
            <a:endParaRPr lang="ru-RU" sz="2800" dirty="0">
              <a:solidFill>
                <a:srgbClr val="061018">
                  <a:alpha val="100000"/>
                </a:srgbClr>
              </a:solidFill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555B9DC8-8C41-498A-8FB7-054EF7B2F42C}"/>
              </a:ext>
            </a:extLst>
          </p:cNvPr>
          <p:cNvSpPr/>
          <p:nvPr/>
        </p:nvSpPr>
        <p:spPr>
          <a:xfrm>
            <a:off x="16614554" y="8883703"/>
            <a:ext cx="5180233" cy="136274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SBER TECH</a:t>
            </a:r>
            <a:endParaRPr lang="ru-RU" sz="2800" dirty="0">
              <a:solidFill>
                <a:srgbClr val="061018">
                  <a:alpha val="100000"/>
                </a:srgbClr>
              </a:solidFill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28" name="Text 3">
            <a:extLst>
              <a:ext uri="{FF2B5EF4-FFF2-40B4-BE49-F238E27FC236}">
                <a16:creationId xmlns:a16="http://schemas.microsoft.com/office/drawing/2014/main" id="{B4742762-0E09-4860-BAFE-0F6859F23714}"/>
              </a:ext>
            </a:extLst>
          </p:cNvPr>
          <p:cNvSpPr/>
          <p:nvPr/>
        </p:nvSpPr>
        <p:spPr>
          <a:xfrm>
            <a:off x="1767840" y="5841653"/>
            <a:ext cx="6058905" cy="177834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R-Vision</a:t>
            </a:r>
          </a:p>
          <a:p>
            <a:pPr marL="0" indent="0" algn="l">
              <a:lnSpc>
                <a:spcPts val="5000"/>
              </a:lnSpc>
              <a:buNone/>
            </a:pP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Fortinet</a:t>
            </a:r>
          </a:p>
          <a:p>
            <a:pPr marL="0" indent="0" algn="l">
              <a:lnSpc>
                <a:spcPts val="5000"/>
              </a:lnSpc>
              <a:buNone/>
            </a:pP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Green Security</a:t>
            </a:r>
            <a:endParaRPr lang="ru-RU" sz="2800" dirty="0">
              <a:solidFill>
                <a:srgbClr val="061018">
                  <a:alpha val="100000"/>
                </a:srgbClr>
              </a:solidFill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731905C4-B3F9-4277-B799-C355E917683A}"/>
              </a:ext>
            </a:extLst>
          </p:cNvPr>
          <p:cNvSpPr/>
          <p:nvPr/>
        </p:nvSpPr>
        <p:spPr>
          <a:xfrm>
            <a:off x="1754187" y="4296182"/>
            <a:ext cx="5029200" cy="133173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Информационная безопасность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B323150-87A3-4CEE-8F90-25739C6192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360" y="3996986"/>
            <a:ext cx="6660588" cy="4056127"/>
          </a:xfrm>
          <a:prstGeom prst="rect">
            <a:avLst/>
          </a:prstGeom>
        </p:spPr>
      </p:pic>
      <p:sp>
        <p:nvSpPr>
          <p:cNvPr id="23" name="Text 3">
            <a:extLst>
              <a:ext uri="{FF2B5EF4-FFF2-40B4-BE49-F238E27FC236}">
                <a16:creationId xmlns:a16="http://schemas.microsoft.com/office/drawing/2014/main" id="{842DB10A-6AEB-42E6-B3C1-11298B151EDF}"/>
              </a:ext>
            </a:extLst>
          </p:cNvPr>
          <p:cNvSpPr/>
          <p:nvPr/>
        </p:nvSpPr>
        <p:spPr>
          <a:xfrm>
            <a:off x="8916987" y="4403871"/>
            <a:ext cx="5029200" cy="765029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Виртуализация</a:t>
            </a: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9C201CAD-9241-49AF-A494-8A385EBB87F9}"/>
              </a:ext>
            </a:extLst>
          </p:cNvPr>
          <p:cNvSpPr/>
          <p:nvPr/>
        </p:nvSpPr>
        <p:spPr>
          <a:xfrm>
            <a:off x="8916986" y="5994053"/>
            <a:ext cx="6218035" cy="162594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800" dirty="0" err="1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SpaceVM</a:t>
            </a:r>
            <a:endParaRPr lang="en-US" sz="2800" dirty="0">
              <a:solidFill>
                <a:srgbClr val="061018">
                  <a:alpha val="100000"/>
                </a:srgbClr>
              </a:solidFill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  <a:p>
            <a:pPr marL="0" indent="0" algn="l">
              <a:lnSpc>
                <a:spcPts val="5000"/>
              </a:lnSpc>
              <a:buNone/>
            </a:pPr>
            <a:r>
              <a:rPr lang="en-US" sz="2800" dirty="0" err="1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vStack</a:t>
            </a:r>
            <a:endParaRPr lang="ru-RU" sz="2800" dirty="0">
              <a:solidFill>
                <a:srgbClr val="061018">
                  <a:alpha val="100000"/>
                </a:srgbClr>
              </a:solidFill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12D6E91-C5AF-41AC-8CC4-394F6B6B07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22775" y="3996986"/>
            <a:ext cx="6642900" cy="4045355"/>
          </a:xfrm>
          <a:prstGeom prst="rect">
            <a:avLst/>
          </a:prstGeom>
        </p:spPr>
      </p:pic>
      <p:sp>
        <p:nvSpPr>
          <p:cNvPr id="25" name="Text 3">
            <a:extLst>
              <a:ext uri="{FF2B5EF4-FFF2-40B4-BE49-F238E27FC236}">
                <a16:creationId xmlns:a16="http://schemas.microsoft.com/office/drawing/2014/main" id="{593588A3-8D09-4ABE-876D-7BEE641A351E}"/>
              </a:ext>
            </a:extLst>
          </p:cNvPr>
          <p:cNvSpPr/>
          <p:nvPr/>
        </p:nvSpPr>
        <p:spPr>
          <a:xfrm>
            <a:off x="16005174" y="4624296"/>
            <a:ext cx="5029200" cy="549131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Экосистемы</a:t>
            </a:r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F3638003-8FD7-4712-9878-E9FAFD0C8E35}"/>
              </a:ext>
            </a:extLst>
          </p:cNvPr>
          <p:cNvSpPr/>
          <p:nvPr/>
        </p:nvSpPr>
        <p:spPr>
          <a:xfrm>
            <a:off x="16005174" y="5994053"/>
            <a:ext cx="6235679" cy="162594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Astra</a:t>
            </a:r>
          </a:p>
          <a:p>
            <a:pPr marL="0" indent="0" algn="l">
              <a:lnSpc>
                <a:spcPts val="5000"/>
              </a:lnSpc>
              <a:buNone/>
            </a:pP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РЕД СОФТ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5194DF-5DF0-4119-AA6A-954919BE4F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8651" y="8695794"/>
            <a:ext cx="1550656" cy="155065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FE07416-7C0A-4593-BC34-6E0151D70B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31558" y="8862967"/>
            <a:ext cx="1750427" cy="17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8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" y="0"/>
            <a:ext cx="24387048" cy="13716000"/>
          </a:xfrm>
          <a:prstGeom prst="rect">
            <a:avLst/>
          </a:prstGeom>
        </p:spPr>
      </p:pic>
      <p:pic>
        <p:nvPicPr>
          <p:cNvPr id="22" name="Image 0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651" y="-88900"/>
            <a:ext cx="15292711" cy="13716000"/>
          </a:xfrm>
          <a:prstGeom prst="rect">
            <a:avLst/>
          </a:prstGeom>
        </p:spPr>
      </p:pic>
      <p:pic>
        <p:nvPicPr>
          <p:cNvPr id="8" name="Image 0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925" y="6427960"/>
            <a:ext cx="10580732" cy="2805327"/>
          </a:xfrm>
          <a:prstGeom prst="rect">
            <a:avLst/>
          </a:prstGeom>
        </p:spPr>
      </p:pic>
      <p:pic>
        <p:nvPicPr>
          <p:cNvPr id="9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925" y="9856960"/>
            <a:ext cx="10580732" cy="2805327"/>
          </a:xfrm>
          <a:prstGeom prst="rect">
            <a:avLst/>
          </a:prstGeom>
        </p:spPr>
      </p:pic>
      <p:pic>
        <p:nvPicPr>
          <p:cNvPr id="10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10998" y="6427960"/>
            <a:ext cx="10580732" cy="2805327"/>
          </a:xfrm>
          <a:prstGeom prst="rect">
            <a:avLst/>
          </a:prstGeom>
        </p:spPr>
      </p:pic>
      <p:pic>
        <p:nvPicPr>
          <p:cNvPr id="11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857" y="2898097"/>
            <a:ext cx="10566454" cy="2805327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1168545" y="7509934"/>
            <a:ext cx="9804254" cy="12264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2800" cap="all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сетевое оборудование </a:t>
            </a:r>
          </a:p>
          <a:p>
            <a:pPr>
              <a:lnSpc>
                <a:spcPts val="5000"/>
              </a:lnSpc>
            </a:pPr>
            <a:r>
              <a:rPr lang="ru-RU" sz="2800" cap="all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Huawei, Cisco, </a:t>
            </a:r>
            <a:r>
              <a:rPr lang="ru-RU" sz="2800" cap="all" dirty="0" err="1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Aruba</a:t>
            </a:r>
            <a:r>
              <a:rPr lang="en-US" sz="2800" cap="all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, </a:t>
            </a:r>
            <a:r>
              <a:rPr lang="en-US" sz="2800" cap="all" dirty="0" err="1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Ruijie</a:t>
            </a:r>
            <a:r>
              <a:rPr lang="ru-RU" sz="2800" cap="all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, ПОЛИГОН</a:t>
            </a:r>
            <a:endParaRPr lang="en-US" sz="2800" cap="all" dirty="0">
              <a:solidFill>
                <a:srgbClr val="0B1D2C"/>
              </a:solidFill>
              <a:latin typeface="TT Prosto Sans Trial" panose="02000803030000020003" pitchFamily="50" charset="-52"/>
            </a:endParaRPr>
          </a:p>
        </p:txBody>
      </p:sp>
      <p:sp>
        <p:nvSpPr>
          <p:cNvPr id="13" name="Text 1"/>
          <p:cNvSpPr/>
          <p:nvPr/>
        </p:nvSpPr>
        <p:spPr>
          <a:xfrm>
            <a:off x="1168545" y="10303933"/>
            <a:ext cx="7477013" cy="1883305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>
              <a:lnSpc>
                <a:spcPts val="5000"/>
              </a:lnSpc>
            </a:pPr>
            <a:r>
              <a:rPr lang="ru-RU" sz="2800" cap="all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</a:rPr>
              <a:t>Информационная безопасность, инфраструктурное ПО</a:t>
            </a:r>
            <a:endParaRPr lang="en-US" sz="2800" cap="all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Regular" panose="02000803030000020003" pitchFamily="34" charset="-122"/>
            </a:endParaRPr>
          </a:p>
        </p:txBody>
      </p:sp>
      <p:sp>
        <p:nvSpPr>
          <p:cNvPr id="14" name="Text 2"/>
          <p:cNvSpPr/>
          <p:nvPr/>
        </p:nvSpPr>
        <p:spPr>
          <a:xfrm>
            <a:off x="12955619" y="7509934"/>
            <a:ext cx="9685720" cy="12514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СЕРВЕРЫ </a:t>
            </a: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DELL, HPE, LENOVO, XFUSION</a:t>
            </a:r>
            <a:endParaRPr lang="en-US" sz="2800" dirty="0">
              <a:latin typeface="TT Prosto Sans Trial" panose="02000803030000020003" pitchFamily="50" charset="-52"/>
            </a:endParaRPr>
          </a:p>
        </p:txBody>
      </p:sp>
      <p:sp>
        <p:nvSpPr>
          <p:cNvPr id="15" name="Text 3"/>
          <p:cNvSpPr/>
          <p:nvPr/>
        </p:nvSpPr>
        <p:spPr>
          <a:xfrm>
            <a:off x="1168557" y="3905426"/>
            <a:ext cx="10261443" cy="133173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СИСТЕМАИКС (</a:t>
            </a: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SX</a:t>
            </a: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) - </a:t>
            </a: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СОБСТВЕННАЯ ТМ СЕРВЕРОВ</a:t>
            </a: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, </a:t>
            </a: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СХД</a:t>
            </a: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, СЕТЕВОГО, ИБП, </a:t>
            </a: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DWDM</a:t>
            </a:r>
            <a:endParaRPr lang="ru-RU" sz="2800" dirty="0">
              <a:solidFill>
                <a:srgbClr val="061018">
                  <a:alpha val="100000"/>
                </a:srgbClr>
              </a:solidFill>
              <a:latin typeface="TT Prosto Sans Trial" panose="02000803030000020003" pitchFamily="50" charset="-52"/>
              <a:ea typeface="TT Prosto Sans Trial Regular" panose="02000803030000020003" pitchFamily="34" charset="-122"/>
              <a:cs typeface="TT Prosto Sans Trial Regular" panose="02000803030000020003" pitchFamily="34" charset="-120"/>
            </a:endParaRPr>
          </a:p>
        </p:txBody>
      </p:sp>
      <p:sp>
        <p:nvSpPr>
          <p:cNvPr id="16" name="Text 4"/>
          <p:cNvSpPr/>
          <p:nvPr/>
        </p:nvSpPr>
        <p:spPr>
          <a:xfrm>
            <a:off x="923925" y="914401"/>
            <a:ext cx="22611936" cy="15901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en-US" sz="7200" kern="0" dirty="0" err="1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</a:rPr>
              <a:t>Стратегические</a:t>
            </a:r>
            <a:r>
              <a:rPr lang="ru-RU" sz="7200" kern="0" spc="-74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 </a:t>
            </a:r>
            <a:r>
              <a:rPr lang="ru-RU" sz="7200" kern="0" spc="-74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н</a:t>
            </a:r>
            <a:r>
              <a:rPr lang="en-US" sz="7200" kern="0" spc="-74" dirty="0" err="1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аправления</a:t>
            </a:r>
            <a:r>
              <a:rPr lang="en-US" sz="7200" kern="0" spc="-74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Light" panose="02000803030000020003" pitchFamily="34" charset="-120"/>
              </a:rPr>
              <a:t> развития</a:t>
            </a:r>
            <a:endParaRPr lang="en-US" sz="7200" dirty="0">
              <a:solidFill>
                <a:schemeClr val="bg1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pic>
        <p:nvPicPr>
          <p:cNvPr id="17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74569" y="2904906"/>
            <a:ext cx="10580732" cy="2805327"/>
          </a:xfrm>
          <a:prstGeom prst="rect">
            <a:avLst/>
          </a:prstGeom>
        </p:spPr>
      </p:pic>
      <p:pic>
        <p:nvPicPr>
          <p:cNvPr id="19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34916" y="9873526"/>
            <a:ext cx="10580732" cy="2805327"/>
          </a:xfrm>
          <a:prstGeom prst="rect">
            <a:avLst/>
          </a:prstGeom>
        </p:spPr>
      </p:pic>
      <p:sp>
        <p:nvSpPr>
          <p:cNvPr id="20" name="Text 2"/>
          <p:cNvSpPr/>
          <p:nvPr/>
        </p:nvSpPr>
        <p:spPr>
          <a:xfrm>
            <a:off x="12994909" y="4036981"/>
            <a:ext cx="9761802" cy="1200182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РОССИЙСКИЕ РАЗРАБОТЧИКИ ПО</a:t>
            </a: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, ПАКИ</a:t>
            </a:r>
            <a:endParaRPr lang="en-US" sz="2800" dirty="0">
              <a:latin typeface="TT Prosto Sans Trial" panose="02000803030000020003" pitchFamily="50" charset="-52"/>
            </a:endParaRPr>
          </a:p>
        </p:txBody>
      </p:sp>
      <p:pic>
        <p:nvPicPr>
          <p:cNvPr id="21" name="Image 0" descr=" "/>
          <p:cNvPicPr>
            <a:picLocks noChangeAspect="1"/>
          </p:cNvPicPr>
          <p:nvPr/>
        </p:nvPicPr>
        <p:blipFill rotWithShape="1">
          <a:blip r:embed="rId9"/>
          <a:srcRect r="35151"/>
          <a:stretch>
            <a:fillRect/>
          </a:stretch>
        </p:blipFill>
        <p:spPr>
          <a:xfrm>
            <a:off x="20721673" y="1017497"/>
            <a:ext cx="2539422" cy="694111"/>
          </a:xfrm>
          <a:prstGeom prst="rect">
            <a:avLst/>
          </a:prstGeom>
        </p:spPr>
      </p:pic>
      <p:sp>
        <p:nvSpPr>
          <p:cNvPr id="18" name="Text 2"/>
          <p:cNvSpPr/>
          <p:nvPr/>
        </p:nvSpPr>
        <p:spPr>
          <a:xfrm>
            <a:off x="12994908" y="10890606"/>
            <a:ext cx="9342577" cy="1329796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</a:rPr>
              <a:t>СХД </a:t>
            </a: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</a:rPr>
              <a:t>HUAWEI, DELL, HPE </a:t>
            </a:r>
            <a:r>
              <a:rPr lang="ru-RU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</a:rPr>
              <a:t>И </a:t>
            </a:r>
            <a:r>
              <a:rPr lang="en-US" sz="28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</a:rPr>
              <a:t>LENOVO </a:t>
            </a:r>
            <a:endParaRPr lang="ru-RU" sz="2800" dirty="0">
              <a:solidFill>
                <a:srgbClr val="061018">
                  <a:alpha val="100000"/>
                </a:srgbClr>
              </a:solidFill>
              <a:latin typeface="TT Prosto Sans Trial" panose="02000803030000020003" pitchFamily="50" charset="-52"/>
              <a:ea typeface="TT Prosto Sans Trial Regular" panose="02000803030000020003" pitchFamily="34" charset="-122"/>
            </a:endParaRPr>
          </a:p>
          <a:p>
            <a:pPr marL="0" indent="0" algn="l">
              <a:lnSpc>
                <a:spcPts val="5000"/>
              </a:lnSpc>
              <a:buNone/>
            </a:pPr>
            <a:r>
              <a:rPr lang="ru-RU" sz="2800" cap="all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</a:rPr>
              <a:t>В наличии и под заказ</a:t>
            </a:r>
            <a:endParaRPr lang="en-US" sz="2800" dirty="0">
              <a:latin typeface="TT Prosto Sans Trial" panose="02000803030000020003" pitchFamily="50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2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76" y="509593"/>
            <a:ext cx="23167134" cy="12567700"/>
          </a:xfrm>
          <a:prstGeom prst="rect">
            <a:avLst/>
          </a:prstGeom>
        </p:spPr>
      </p:pic>
      <p:sp>
        <p:nvSpPr>
          <p:cNvPr id="29" name="Text 0"/>
          <p:cNvSpPr/>
          <p:nvPr/>
        </p:nvSpPr>
        <p:spPr>
          <a:xfrm>
            <a:off x="1219352" y="2628900"/>
            <a:ext cx="11164820" cy="1642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000" kern="0" spc="-4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Мы работаем на выгодных и гибких условиях с индивидуальным подходом</a:t>
            </a:r>
            <a:endParaRPr lang="en-US" sz="4000" dirty="0">
              <a:latin typeface="TT Prosto Sans Trial" panose="02000803030000020003" pitchFamily="50" charset="-52"/>
            </a:endParaRPr>
          </a:p>
        </p:txBody>
      </p:sp>
      <p:sp>
        <p:nvSpPr>
          <p:cNvPr id="30" name="Shape 1"/>
          <p:cNvSpPr/>
          <p:nvPr/>
        </p:nvSpPr>
        <p:spPr>
          <a:xfrm>
            <a:off x="8090911" y="5702300"/>
            <a:ext cx="6312689" cy="2971800"/>
          </a:xfrm>
          <a:prstGeom prst="rect">
            <a:avLst/>
          </a:prstGeom>
          <a:noFill/>
        </p:spPr>
      </p:sp>
      <p:sp>
        <p:nvSpPr>
          <p:cNvPr id="31" name="Text 2"/>
          <p:cNvSpPr/>
          <p:nvPr/>
        </p:nvSpPr>
        <p:spPr>
          <a:xfrm>
            <a:off x="8090911" y="5566833"/>
            <a:ext cx="5406642" cy="7704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3200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НАДЕЖНЫЕ ПОСТАВКИ</a:t>
            </a:r>
            <a:endParaRPr lang="en-US" sz="3200" dirty="0">
              <a:latin typeface="TT Prosto Sans Trial" panose="02000803030000020003" pitchFamily="50" charset="-52"/>
            </a:endParaRPr>
          </a:p>
        </p:txBody>
      </p:sp>
      <p:sp>
        <p:nvSpPr>
          <p:cNvPr id="32" name="Shape 3"/>
          <p:cNvSpPr/>
          <p:nvPr/>
        </p:nvSpPr>
        <p:spPr>
          <a:xfrm>
            <a:off x="8090911" y="6438900"/>
            <a:ext cx="6312689" cy="812800"/>
          </a:xfrm>
          <a:prstGeom prst="rect">
            <a:avLst/>
          </a:prstGeom>
          <a:noFill/>
        </p:spPr>
      </p:sp>
      <p:sp>
        <p:nvSpPr>
          <p:cNvPr id="33" name="Shape 4"/>
          <p:cNvSpPr/>
          <p:nvPr/>
        </p:nvSpPr>
        <p:spPr>
          <a:xfrm>
            <a:off x="8090911" y="6438900"/>
            <a:ext cx="254032" cy="812800"/>
          </a:xfrm>
          <a:prstGeom prst="rect">
            <a:avLst/>
          </a:prstGeom>
          <a:noFill/>
        </p:spPr>
      </p:sp>
      <p:pic>
        <p:nvPicPr>
          <p:cNvPr id="3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0911" y="6629400"/>
            <a:ext cx="254032" cy="25400"/>
          </a:xfrm>
          <a:prstGeom prst="rect">
            <a:avLst/>
          </a:prstGeom>
        </p:spPr>
      </p:pic>
      <p:sp>
        <p:nvSpPr>
          <p:cNvPr id="35" name="Text 5"/>
          <p:cNvSpPr/>
          <p:nvPr/>
        </p:nvSpPr>
        <p:spPr>
          <a:xfrm>
            <a:off x="8548168" y="6438900"/>
            <a:ext cx="5961278" cy="918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20 независимых каналов </a:t>
            </a:r>
            <a:r>
              <a:rPr lang="en-US" sz="2500" dirty="0" err="1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поставки</a:t>
            </a: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  </a:t>
            </a:r>
          </a:p>
          <a:p>
            <a:pPr marL="0" indent="0" algn="l">
              <a:lnSpc>
                <a:spcPts val="3200"/>
              </a:lnSpc>
              <a:buNone/>
            </a:pP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и</a:t>
            </a: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з</a:t>
            </a: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-за</a:t>
            </a: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рубежа (Китай, ОАЭ, Европа)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36" name="Shape 6"/>
          <p:cNvSpPr/>
          <p:nvPr/>
        </p:nvSpPr>
        <p:spPr>
          <a:xfrm>
            <a:off x="8090911" y="7353300"/>
            <a:ext cx="6236479" cy="406400"/>
          </a:xfrm>
          <a:prstGeom prst="rect">
            <a:avLst/>
          </a:prstGeom>
          <a:noFill/>
        </p:spPr>
      </p:sp>
      <p:sp>
        <p:nvSpPr>
          <p:cNvPr id="37" name="Shape 7"/>
          <p:cNvSpPr/>
          <p:nvPr/>
        </p:nvSpPr>
        <p:spPr>
          <a:xfrm>
            <a:off x="8090911" y="7353300"/>
            <a:ext cx="254032" cy="406400"/>
          </a:xfrm>
          <a:prstGeom prst="rect">
            <a:avLst/>
          </a:prstGeom>
          <a:noFill/>
        </p:spPr>
      </p:sp>
      <p:pic>
        <p:nvPicPr>
          <p:cNvPr id="38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0911" y="7543800"/>
            <a:ext cx="254032" cy="25400"/>
          </a:xfrm>
          <a:prstGeom prst="rect">
            <a:avLst/>
          </a:prstGeom>
        </p:spPr>
      </p:pic>
      <p:sp>
        <p:nvSpPr>
          <p:cNvPr id="39" name="Text 8"/>
          <p:cNvSpPr/>
          <p:nvPr/>
        </p:nvSpPr>
        <p:spPr>
          <a:xfrm>
            <a:off x="8548168" y="7353300"/>
            <a:ext cx="5885069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Срочные поставки со склада в СПб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40" name="Shape 9"/>
          <p:cNvSpPr/>
          <p:nvPr/>
        </p:nvSpPr>
        <p:spPr>
          <a:xfrm>
            <a:off x="8090911" y="7861300"/>
            <a:ext cx="5855432" cy="812800"/>
          </a:xfrm>
          <a:prstGeom prst="rect">
            <a:avLst/>
          </a:prstGeom>
          <a:noFill/>
        </p:spPr>
      </p:sp>
      <p:sp>
        <p:nvSpPr>
          <p:cNvPr id="41" name="Shape 10"/>
          <p:cNvSpPr/>
          <p:nvPr/>
        </p:nvSpPr>
        <p:spPr>
          <a:xfrm>
            <a:off x="8090911" y="7861300"/>
            <a:ext cx="254032" cy="812800"/>
          </a:xfrm>
          <a:prstGeom prst="rect">
            <a:avLst/>
          </a:prstGeom>
          <a:noFill/>
        </p:spPr>
      </p:sp>
      <p:pic>
        <p:nvPicPr>
          <p:cNvPr id="42" name="Image 4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0911" y="8051800"/>
            <a:ext cx="254032" cy="25400"/>
          </a:xfrm>
          <a:prstGeom prst="rect">
            <a:avLst/>
          </a:prstGeom>
        </p:spPr>
      </p:pic>
      <p:sp>
        <p:nvSpPr>
          <p:cNvPr id="43" name="Text 11"/>
          <p:cNvSpPr/>
          <p:nvPr/>
        </p:nvSpPr>
        <p:spPr>
          <a:xfrm>
            <a:off x="8548168" y="7861300"/>
            <a:ext cx="6007851" cy="918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1,5 млрд </a:t>
            </a:r>
            <a:r>
              <a:rPr lang="en-US" sz="2500" dirty="0" err="1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рублей</a:t>
            </a: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</a:t>
            </a: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в</a:t>
            </a: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операционном обороте 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44" name="Shape 12"/>
          <p:cNvSpPr/>
          <p:nvPr/>
        </p:nvSpPr>
        <p:spPr>
          <a:xfrm>
            <a:off x="15584848" y="5676900"/>
            <a:ext cx="7278010" cy="2159000"/>
          </a:xfrm>
          <a:prstGeom prst="rect">
            <a:avLst/>
          </a:prstGeom>
          <a:noFill/>
        </p:spPr>
      </p:sp>
      <p:sp>
        <p:nvSpPr>
          <p:cNvPr id="45" name="Text 13"/>
          <p:cNvSpPr/>
          <p:nvPr/>
        </p:nvSpPr>
        <p:spPr>
          <a:xfrm>
            <a:off x="15584848" y="5541433"/>
            <a:ext cx="3069550" cy="7704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3200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ЭКСПЕРТИЗА</a:t>
            </a:r>
            <a:endParaRPr lang="en-US" sz="3200" dirty="0">
              <a:latin typeface="TT Prosto Sans Trial" panose="02000803030000020003" pitchFamily="50" charset="-52"/>
            </a:endParaRPr>
          </a:p>
        </p:txBody>
      </p:sp>
      <p:sp>
        <p:nvSpPr>
          <p:cNvPr id="46" name="Shape 14"/>
          <p:cNvSpPr/>
          <p:nvPr/>
        </p:nvSpPr>
        <p:spPr>
          <a:xfrm>
            <a:off x="15584848" y="6413500"/>
            <a:ext cx="7278010" cy="406400"/>
          </a:xfrm>
          <a:prstGeom prst="rect">
            <a:avLst/>
          </a:prstGeom>
          <a:noFill/>
        </p:spPr>
      </p:sp>
      <p:pic>
        <p:nvPicPr>
          <p:cNvPr id="47" name="Image 5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6604000"/>
            <a:ext cx="254032" cy="25400"/>
          </a:xfrm>
          <a:prstGeom prst="rect">
            <a:avLst/>
          </a:prstGeom>
        </p:spPr>
      </p:pic>
      <p:sp>
        <p:nvSpPr>
          <p:cNvPr id="48" name="Text 15"/>
          <p:cNvSpPr/>
          <p:nvPr/>
        </p:nvSpPr>
        <p:spPr>
          <a:xfrm>
            <a:off x="16042105" y="6413500"/>
            <a:ext cx="6926599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9 продукт-менеджеры по направлениям 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49" name="Shape 16"/>
          <p:cNvSpPr/>
          <p:nvPr/>
        </p:nvSpPr>
        <p:spPr>
          <a:xfrm>
            <a:off x="15584848" y="6921500"/>
            <a:ext cx="4293137" cy="406400"/>
          </a:xfrm>
          <a:prstGeom prst="rect">
            <a:avLst/>
          </a:prstGeom>
          <a:noFill/>
        </p:spPr>
      </p:sp>
      <p:pic>
        <p:nvPicPr>
          <p:cNvPr id="50" name="Image 6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7112000"/>
            <a:ext cx="254032" cy="25400"/>
          </a:xfrm>
          <a:prstGeom prst="rect">
            <a:avLst/>
          </a:prstGeom>
        </p:spPr>
      </p:pic>
      <p:sp>
        <p:nvSpPr>
          <p:cNvPr id="51" name="Text 17"/>
          <p:cNvSpPr/>
          <p:nvPr/>
        </p:nvSpPr>
        <p:spPr>
          <a:xfrm>
            <a:off x="16042105" y="6921500"/>
            <a:ext cx="3941726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10 пресейл-инженеров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52" name="Shape 18"/>
          <p:cNvSpPr/>
          <p:nvPr/>
        </p:nvSpPr>
        <p:spPr>
          <a:xfrm>
            <a:off x="15584848" y="7429500"/>
            <a:ext cx="6503213" cy="406400"/>
          </a:xfrm>
          <a:prstGeom prst="rect">
            <a:avLst/>
          </a:prstGeom>
          <a:noFill/>
        </p:spPr>
      </p:sp>
      <p:pic>
        <p:nvPicPr>
          <p:cNvPr id="53" name="Image 7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7620000"/>
            <a:ext cx="254032" cy="25400"/>
          </a:xfrm>
          <a:prstGeom prst="rect">
            <a:avLst/>
          </a:prstGeom>
        </p:spPr>
      </p:pic>
      <p:sp>
        <p:nvSpPr>
          <p:cNvPr id="54" name="Text 19"/>
          <p:cNvSpPr/>
          <p:nvPr/>
        </p:nvSpPr>
        <p:spPr>
          <a:xfrm>
            <a:off x="16042105" y="7429500"/>
            <a:ext cx="6151802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12 специалистов службы поддержки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55" name="Shape 20"/>
          <p:cNvSpPr/>
          <p:nvPr/>
        </p:nvSpPr>
        <p:spPr>
          <a:xfrm>
            <a:off x="15584848" y="9182100"/>
            <a:ext cx="5931641" cy="2667000"/>
          </a:xfrm>
          <a:prstGeom prst="rect">
            <a:avLst/>
          </a:prstGeom>
          <a:noFill/>
        </p:spPr>
      </p:sp>
      <p:sp>
        <p:nvSpPr>
          <p:cNvPr id="56" name="Text 21"/>
          <p:cNvSpPr/>
          <p:nvPr/>
        </p:nvSpPr>
        <p:spPr>
          <a:xfrm>
            <a:off x="15584848" y="9046633"/>
            <a:ext cx="3484469" cy="7704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3200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RE:FRESH</a:t>
            </a:r>
            <a:endParaRPr lang="en-US" sz="3200" dirty="0">
              <a:latin typeface="TT Prosto Sans Trial" panose="02000803030000020003" pitchFamily="50" charset="-52"/>
            </a:endParaRPr>
          </a:p>
        </p:txBody>
      </p:sp>
      <p:sp>
        <p:nvSpPr>
          <p:cNvPr id="57" name="Shape 22"/>
          <p:cNvSpPr/>
          <p:nvPr/>
        </p:nvSpPr>
        <p:spPr>
          <a:xfrm>
            <a:off x="15584848" y="9918700"/>
            <a:ext cx="2146568" cy="406400"/>
          </a:xfrm>
          <a:prstGeom prst="rect">
            <a:avLst/>
          </a:prstGeom>
          <a:noFill/>
        </p:spPr>
      </p:sp>
      <p:pic>
        <p:nvPicPr>
          <p:cNvPr id="58" name="Image 8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10109200"/>
            <a:ext cx="254032" cy="25400"/>
          </a:xfrm>
          <a:prstGeom prst="rect">
            <a:avLst/>
          </a:prstGeom>
        </p:spPr>
      </p:pic>
      <p:sp>
        <p:nvSpPr>
          <p:cNvPr id="59" name="Text 23"/>
          <p:cNvSpPr/>
          <p:nvPr/>
        </p:nvSpPr>
        <p:spPr>
          <a:xfrm>
            <a:off x="16042105" y="9918700"/>
            <a:ext cx="1795158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Trade-in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60" name="Shape 24"/>
          <p:cNvSpPr/>
          <p:nvPr/>
        </p:nvSpPr>
        <p:spPr>
          <a:xfrm>
            <a:off x="15584848" y="10426700"/>
            <a:ext cx="3378622" cy="406400"/>
          </a:xfrm>
          <a:prstGeom prst="rect">
            <a:avLst/>
          </a:prstGeom>
          <a:noFill/>
        </p:spPr>
      </p:sp>
      <p:pic>
        <p:nvPicPr>
          <p:cNvPr id="61" name="Image 9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10617200"/>
            <a:ext cx="254032" cy="25400"/>
          </a:xfrm>
          <a:prstGeom prst="rect">
            <a:avLst/>
          </a:prstGeom>
        </p:spPr>
      </p:pic>
      <p:sp>
        <p:nvSpPr>
          <p:cNvPr id="62" name="Text 25"/>
          <p:cNvSpPr/>
          <p:nvPr/>
        </p:nvSpPr>
        <p:spPr>
          <a:xfrm>
            <a:off x="16042105" y="10426700"/>
            <a:ext cx="3027212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</a:rPr>
              <a:t>Обратный лизинг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63" name="Shape 26"/>
          <p:cNvSpPr/>
          <p:nvPr/>
        </p:nvSpPr>
        <p:spPr>
          <a:xfrm>
            <a:off x="15584848" y="10934700"/>
            <a:ext cx="1943343" cy="406400"/>
          </a:xfrm>
          <a:prstGeom prst="rect">
            <a:avLst/>
          </a:prstGeom>
          <a:noFill/>
        </p:spPr>
      </p:sp>
      <p:pic>
        <p:nvPicPr>
          <p:cNvPr id="64" name="Image 10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11125200"/>
            <a:ext cx="254032" cy="25400"/>
          </a:xfrm>
          <a:prstGeom prst="rect">
            <a:avLst/>
          </a:prstGeom>
        </p:spPr>
      </p:pic>
      <p:sp>
        <p:nvSpPr>
          <p:cNvPr id="65" name="Text 27"/>
          <p:cNvSpPr/>
          <p:nvPr/>
        </p:nvSpPr>
        <p:spPr>
          <a:xfrm>
            <a:off x="16042105" y="10934700"/>
            <a:ext cx="2768946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Утилизация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66" name="Shape 28"/>
          <p:cNvSpPr/>
          <p:nvPr/>
        </p:nvSpPr>
        <p:spPr>
          <a:xfrm>
            <a:off x="15584848" y="11442700"/>
            <a:ext cx="2768946" cy="406400"/>
          </a:xfrm>
          <a:prstGeom prst="rect">
            <a:avLst/>
          </a:prstGeom>
          <a:noFill/>
        </p:spPr>
      </p:sp>
      <p:sp>
        <p:nvSpPr>
          <p:cNvPr id="69" name="Shape 30"/>
          <p:cNvSpPr/>
          <p:nvPr/>
        </p:nvSpPr>
        <p:spPr>
          <a:xfrm>
            <a:off x="8090911" y="9182100"/>
            <a:ext cx="5436279" cy="2159000"/>
          </a:xfrm>
          <a:prstGeom prst="rect">
            <a:avLst/>
          </a:prstGeom>
          <a:noFill/>
        </p:spPr>
      </p:sp>
      <p:sp>
        <p:nvSpPr>
          <p:cNvPr id="70" name="Text 31"/>
          <p:cNvSpPr/>
          <p:nvPr/>
        </p:nvSpPr>
        <p:spPr>
          <a:xfrm>
            <a:off x="8090911" y="9046633"/>
            <a:ext cx="5571763" cy="7704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3200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СЕРВИСНЫЕ УСЛУГИ</a:t>
            </a:r>
            <a:endParaRPr lang="en-US" sz="3200" dirty="0">
              <a:latin typeface="TT Prosto Sans Trial" panose="02000803030000020003" pitchFamily="50" charset="-52"/>
            </a:endParaRPr>
          </a:p>
        </p:txBody>
      </p:sp>
      <p:sp>
        <p:nvSpPr>
          <p:cNvPr id="71" name="Shape 32"/>
          <p:cNvSpPr/>
          <p:nvPr/>
        </p:nvSpPr>
        <p:spPr>
          <a:xfrm>
            <a:off x="8090911" y="9918700"/>
            <a:ext cx="2553019" cy="406400"/>
          </a:xfrm>
          <a:prstGeom prst="rect">
            <a:avLst/>
          </a:prstGeom>
          <a:noFill/>
        </p:spPr>
      </p:sp>
      <p:pic>
        <p:nvPicPr>
          <p:cNvPr id="72" name="Image 1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0911" y="10109200"/>
            <a:ext cx="254032" cy="25400"/>
          </a:xfrm>
          <a:prstGeom prst="rect">
            <a:avLst/>
          </a:prstGeom>
        </p:spPr>
      </p:pic>
      <p:sp>
        <p:nvSpPr>
          <p:cNvPr id="73" name="Text 33"/>
          <p:cNvSpPr/>
          <p:nvPr/>
        </p:nvSpPr>
        <p:spPr>
          <a:xfrm>
            <a:off x="8548167" y="9918700"/>
            <a:ext cx="5398175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 err="1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Стандартная</a:t>
            </a: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гарантия до 5 лет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74" name="Shape 34"/>
          <p:cNvSpPr/>
          <p:nvPr/>
        </p:nvSpPr>
        <p:spPr>
          <a:xfrm>
            <a:off x="8090911" y="10426700"/>
            <a:ext cx="2705438" cy="406400"/>
          </a:xfrm>
          <a:prstGeom prst="rect">
            <a:avLst/>
          </a:prstGeom>
          <a:noFill/>
        </p:spPr>
      </p:sp>
      <p:pic>
        <p:nvPicPr>
          <p:cNvPr id="75" name="Image 1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0911" y="10617200"/>
            <a:ext cx="254032" cy="25400"/>
          </a:xfrm>
          <a:prstGeom prst="rect">
            <a:avLst/>
          </a:prstGeom>
        </p:spPr>
      </p:pic>
      <p:sp>
        <p:nvSpPr>
          <p:cNvPr id="76" name="Text 35"/>
          <p:cNvSpPr/>
          <p:nvPr/>
        </p:nvSpPr>
        <p:spPr>
          <a:xfrm>
            <a:off x="8548168" y="10426700"/>
            <a:ext cx="4589508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 err="1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Расширенная</a:t>
            </a: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 поддержка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77" name="Shape 36"/>
          <p:cNvSpPr/>
          <p:nvPr/>
        </p:nvSpPr>
        <p:spPr>
          <a:xfrm>
            <a:off x="8090911" y="10934700"/>
            <a:ext cx="1676610" cy="406400"/>
          </a:xfrm>
          <a:prstGeom prst="rect">
            <a:avLst/>
          </a:prstGeom>
          <a:noFill/>
        </p:spPr>
      </p:sp>
      <p:pic>
        <p:nvPicPr>
          <p:cNvPr id="78" name="Image 14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0911" y="11125200"/>
            <a:ext cx="254032" cy="25400"/>
          </a:xfrm>
          <a:prstGeom prst="rect">
            <a:avLst/>
          </a:prstGeom>
        </p:spPr>
      </p:pic>
      <p:sp>
        <p:nvSpPr>
          <p:cNvPr id="79" name="Text 37"/>
          <p:cNvSpPr/>
          <p:nvPr/>
        </p:nvSpPr>
        <p:spPr>
          <a:xfrm>
            <a:off x="8548168" y="10934700"/>
            <a:ext cx="4589508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Круглосуточный сервис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80" name="Shape 38"/>
          <p:cNvSpPr/>
          <p:nvPr/>
        </p:nvSpPr>
        <p:spPr>
          <a:xfrm>
            <a:off x="15584848" y="1943100"/>
            <a:ext cx="6503213" cy="3225800"/>
          </a:xfrm>
          <a:prstGeom prst="rect">
            <a:avLst/>
          </a:prstGeom>
          <a:noFill/>
        </p:spPr>
      </p:sp>
      <p:sp>
        <p:nvSpPr>
          <p:cNvPr id="81" name="Text 39"/>
          <p:cNvSpPr/>
          <p:nvPr/>
        </p:nvSpPr>
        <p:spPr>
          <a:xfrm>
            <a:off x="15584848" y="1807633"/>
            <a:ext cx="2866325" cy="6180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200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ГЕОГРАФИЯ</a:t>
            </a:r>
            <a:endParaRPr lang="en-US" sz="3200" dirty="0">
              <a:latin typeface="TT Prosto Sans Trial" panose="02000803030000020003" pitchFamily="50" charset="-52"/>
            </a:endParaRPr>
          </a:p>
        </p:txBody>
      </p:sp>
      <p:sp>
        <p:nvSpPr>
          <p:cNvPr id="82" name="Shape 40"/>
          <p:cNvSpPr/>
          <p:nvPr/>
        </p:nvSpPr>
        <p:spPr>
          <a:xfrm>
            <a:off x="15584848" y="2527300"/>
            <a:ext cx="6503213" cy="812800"/>
          </a:xfrm>
          <a:prstGeom prst="rect">
            <a:avLst/>
          </a:prstGeom>
          <a:noFill/>
        </p:spPr>
      </p:sp>
      <p:sp>
        <p:nvSpPr>
          <p:cNvPr id="83" name="Shape 41"/>
          <p:cNvSpPr/>
          <p:nvPr/>
        </p:nvSpPr>
        <p:spPr>
          <a:xfrm>
            <a:off x="15584848" y="2527300"/>
            <a:ext cx="254032" cy="812800"/>
          </a:xfrm>
          <a:prstGeom prst="rect">
            <a:avLst/>
          </a:prstGeom>
          <a:noFill/>
        </p:spPr>
      </p:sp>
      <p:pic>
        <p:nvPicPr>
          <p:cNvPr id="84" name="Image 15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2717800"/>
            <a:ext cx="254032" cy="25400"/>
          </a:xfrm>
          <a:prstGeom prst="rect">
            <a:avLst/>
          </a:prstGeom>
        </p:spPr>
      </p:pic>
      <p:sp>
        <p:nvSpPr>
          <p:cNvPr id="85" name="Text 42"/>
          <p:cNvSpPr/>
          <p:nvPr/>
        </p:nvSpPr>
        <p:spPr>
          <a:xfrm>
            <a:off x="16042105" y="2527300"/>
            <a:ext cx="6151802" cy="918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Офисы в Москве, Санкт-Петербурге,</a:t>
            </a:r>
            <a:endParaRPr lang="en-US" sz="2500" dirty="0">
              <a:latin typeface="TT Prosto Sans Trial" panose="02000803030000020003" pitchFamily="50" charset="-52"/>
            </a:endParaRPr>
          </a:p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Екатеринбурге, Казани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86" name="Shape 43"/>
          <p:cNvSpPr/>
          <p:nvPr/>
        </p:nvSpPr>
        <p:spPr>
          <a:xfrm>
            <a:off x="15584848" y="3441700"/>
            <a:ext cx="6198375" cy="812800"/>
          </a:xfrm>
          <a:prstGeom prst="rect">
            <a:avLst/>
          </a:prstGeom>
          <a:noFill/>
        </p:spPr>
      </p:sp>
      <p:sp>
        <p:nvSpPr>
          <p:cNvPr id="87" name="Shape 44"/>
          <p:cNvSpPr/>
          <p:nvPr/>
        </p:nvSpPr>
        <p:spPr>
          <a:xfrm>
            <a:off x="15584848" y="3441700"/>
            <a:ext cx="254032" cy="812800"/>
          </a:xfrm>
          <a:prstGeom prst="rect">
            <a:avLst/>
          </a:prstGeom>
          <a:noFill/>
        </p:spPr>
      </p:sp>
      <p:pic>
        <p:nvPicPr>
          <p:cNvPr id="88" name="Image 16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3632200"/>
            <a:ext cx="254032" cy="25400"/>
          </a:xfrm>
          <a:prstGeom prst="rect">
            <a:avLst/>
          </a:prstGeom>
        </p:spPr>
      </p:pic>
      <p:sp>
        <p:nvSpPr>
          <p:cNvPr id="89" name="Text 45"/>
          <p:cNvSpPr/>
          <p:nvPr/>
        </p:nvSpPr>
        <p:spPr>
          <a:xfrm>
            <a:off x="16042105" y="3441701"/>
            <a:ext cx="7278010" cy="4900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Представительства в Китае, ОАЭ, </a:t>
            </a:r>
            <a:r>
              <a:rPr lang="en-US" sz="2500" dirty="0" err="1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Литве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90" name="Shape 46"/>
          <p:cNvSpPr/>
          <p:nvPr/>
        </p:nvSpPr>
        <p:spPr>
          <a:xfrm>
            <a:off x="15584848" y="4051307"/>
            <a:ext cx="6465108" cy="812800"/>
          </a:xfrm>
          <a:prstGeom prst="rect">
            <a:avLst/>
          </a:prstGeom>
          <a:noFill/>
        </p:spPr>
      </p:sp>
      <p:sp>
        <p:nvSpPr>
          <p:cNvPr id="91" name="Shape 47"/>
          <p:cNvSpPr/>
          <p:nvPr/>
        </p:nvSpPr>
        <p:spPr>
          <a:xfrm>
            <a:off x="15584848" y="4051307"/>
            <a:ext cx="254032" cy="812800"/>
          </a:xfrm>
          <a:prstGeom prst="rect">
            <a:avLst/>
          </a:prstGeom>
          <a:noFill/>
        </p:spPr>
      </p:sp>
      <p:pic>
        <p:nvPicPr>
          <p:cNvPr id="92" name="Image 17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8" y="4241807"/>
            <a:ext cx="254032" cy="25400"/>
          </a:xfrm>
          <a:prstGeom prst="rect">
            <a:avLst/>
          </a:prstGeom>
        </p:spPr>
      </p:pic>
      <p:sp>
        <p:nvSpPr>
          <p:cNvPr id="93" name="Text 48"/>
          <p:cNvSpPr/>
          <p:nvPr/>
        </p:nvSpPr>
        <p:spPr>
          <a:xfrm>
            <a:off x="16042104" y="4033374"/>
            <a:ext cx="6926599" cy="4850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Сервисная поддержка в 150+ городах РФ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94" name="Shape 49"/>
          <p:cNvSpPr/>
          <p:nvPr/>
        </p:nvSpPr>
        <p:spPr>
          <a:xfrm>
            <a:off x="1219352" y="9156700"/>
            <a:ext cx="5220352" cy="1549400"/>
          </a:xfrm>
          <a:prstGeom prst="rect">
            <a:avLst/>
          </a:prstGeom>
          <a:noFill/>
        </p:spPr>
      </p:sp>
      <p:sp>
        <p:nvSpPr>
          <p:cNvPr id="95" name="Text 50"/>
          <p:cNvSpPr/>
          <p:nvPr/>
        </p:nvSpPr>
        <p:spPr>
          <a:xfrm>
            <a:off x="1219352" y="9021233"/>
            <a:ext cx="4301604" cy="7704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3200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ДИСТРИБУЦИЯ ПО</a:t>
            </a:r>
            <a:endParaRPr lang="en-US" sz="3200" dirty="0">
              <a:latin typeface="TT Prosto Sans Trial" panose="02000803030000020003" pitchFamily="50" charset="-52"/>
            </a:endParaRPr>
          </a:p>
        </p:txBody>
      </p:sp>
      <p:sp>
        <p:nvSpPr>
          <p:cNvPr id="96" name="Shape 51"/>
          <p:cNvSpPr/>
          <p:nvPr/>
        </p:nvSpPr>
        <p:spPr>
          <a:xfrm>
            <a:off x="1219352" y="9893300"/>
            <a:ext cx="5220352" cy="812800"/>
          </a:xfrm>
          <a:prstGeom prst="rect">
            <a:avLst/>
          </a:prstGeom>
          <a:noFill/>
        </p:spPr>
      </p:sp>
      <p:sp>
        <p:nvSpPr>
          <p:cNvPr id="98" name="Shape 53"/>
          <p:cNvSpPr/>
          <p:nvPr/>
        </p:nvSpPr>
        <p:spPr>
          <a:xfrm>
            <a:off x="1219352" y="5676900"/>
            <a:ext cx="5220352" cy="2159000"/>
          </a:xfrm>
          <a:prstGeom prst="rect">
            <a:avLst/>
          </a:prstGeom>
          <a:noFill/>
        </p:spPr>
      </p:sp>
      <p:sp>
        <p:nvSpPr>
          <p:cNvPr id="99" name="Text 54"/>
          <p:cNvSpPr/>
          <p:nvPr/>
        </p:nvSpPr>
        <p:spPr>
          <a:xfrm>
            <a:off x="1219352" y="5541433"/>
            <a:ext cx="5355836" cy="7704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3200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СОБСТВЕННЫЙ СКЛАД </a:t>
            </a:r>
            <a:endParaRPr lang="en-US" sz="3200" dirty="0">
              <a:latin typeface="TT Prosto Sans Trial" panose="02000803030000020003" pitchFamily="50" charset="-52"/>
            </a:endParaRPr>
          </a:p>
        </p:txBody>
      </p:sp>
      <p:sp>
        <p:nvSpPr>
          <p:cNvPr id="100" name="Shape 55"/>
          <p:cNvSpPr/>
          <p:nvPr/>
        </p:nvSpPr>
        <p:spPr>
          <a:xfrm>
            <a:off x="1219352" y="6413500"/>
            <a:ext cx="3607251" cy="406400"/>
          </a:xfrm>
          <a:prstGeom prst="rect">
            <a:avLst/>
          </a:prstGeom>
          <a:noFill/>
        </p:spPr>
      </p:sp>
      <p:pic>
        <p:nvPicPr>
          <p:cNvPr id="101" name="Image 18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352" y="6604000"/>
            <a:ext cx="254032" cy="25400"/>
          </a:xfrm>
          <a:prstGeom prst="rect">
            <a:avLst/>
          </a:prstGeom>
        </p:spPr>
      </p:pic>
      <p:sp>
        <p:nvSpPr>
          <p:cNvPr id="102" name="Text 56"/>
          <p:cNvSpPr/>
          <p:nvPr/>
        </p:nvSpPr>
        <p:spPr>
          <a:xfrm>
            <a:off x="1676610" y="6413500"/>
            <a:ext cx="3255840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Готовая продукция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103" name="Shape 57"/>
          <p:cNvSpPr/>
          <p:nvPr/>
        </p:nvSpPr>
        <p:spPr>
          <a:xfrm>
            <a:off x="1219352" y="6921500"/>
            <a:ext cx="4115314" cy="406400"/>
          </a:xfrm>
          <a:prstGeom prst="rect">
            <a:avLst/>
          </a:prstGeom>
          <a:noFill/>
        </p:spPr>
      </p:sp>
      <p:pic>
        <p:nvPicPr>
          <p:cNvPr id="104" name="Image 19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352" y="7112000"/>
            <a:ext cx="254032" cy="25400"/>
          </a:xfrm>
          <a:prstGeom prst="rect">
            <a:avLst/>
          </a:prstGeom>
        </p:spPr>
      </p:pic>
      <p:sp>
        <p:nvSpPr>
          <p:cNvPr id="105" name="Text 58"/>
          <p:cNvSpPr/>
          <p:nvPr/>
        </p:nvSpPr>
        <p:spPr>
          <a:xfrm>
            <a:off x="1676610" y="6921500"/>
            <a:ext cx="3763904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Запасные части (ЗИП)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106" name="Shape 59"/>
          <p:cNvSpPr/>
          <p:nvPr/>
        </p:nvSpPr>
        <p:spPr>
          <a:xfrm>
            <a:off x="1219352" y="7429500"/>
            <a:ext cx="4521765" cy="406400"/>
          </a:xfrm>
          <a:prstGeom prst="rect">
            <a:avLst/>
          </a:prstGeom>
          <a:noFill/>
        </p:spPr>
      </p:sp>
      <p:pic>
        <p:nvPicPr>
          <p:cNvPr id="107" name="Image 20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352" y="7620000"/>
            <a:ext cx="254032" cy="25400"/>
          </a:xfrm>
          <a:prstGeom prst="rect">
            <a:avLst/>
          </a:prstGeom>
        </p:spPr>
      </p:pic>
      <p:sp>
        <p:nvSpPr>
          <p:cNvPr id="108" name="Text 60"/>
          <p:cNvSpPr/>
          <p:nvPr/>
        </p:nvSpPr>
        <p:spPr>
          <a:xfrm>
            <a:off x="1676610" y="7429500"/>
            <a:ext cx="4170355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Собственный бренд ИКС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sp>
        <p:nvSpPr>
          <p:cNvPr id="109" name="Text 61"/>
          <p:cNvSpPr/>
          <p:nvPr/>
        </p:nvSpPr>
        <p:spPr>
          <a:xfrm>
            <a:off x="1219352" y="1143000"/>
            <a:ext cx="13751585" cy="14943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en-US" sz="7200" kern="0" dirty="0" err="1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</a:rPr>
              <a:t>Наши</a:t>
            </a:r>
            <a:r>
              <a:rPr lang="en-US" sz="7400" kern="0" spc="-74" dirty="0">
                <a:solidFill>
                  <a:srgbClr val="7074D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 </a:t>
            </a:r>
            <a:r>
              <a:rPr lang="en-US" sz="7200" kern="0" dirty="0" err="1">
                <a:solidFill>
                  <a:srgbClr val="0B1D2C"/>
                </a:solidFill>
                <a:latin typeface="TT Prosto Sans Trial" panose="02000803030000020003" pitchFamily="50" charset="-52"/>
              </a:rPr>
              <a:t>преимущества</a:t>
            </a:r>
            <a:endParaRPr lang="en-US" sz="7200" kern="0" dirty="0">
              <a:solidFill>
                <a:srgbClr val="0B1D2C"/>
              </a:solidFill>
              <a:latin typeface="TT Prosto Sans Trial" panose="02000803030000020003" pitchFamily="50" charset="-52"/>
            </a:endParaRPr>
          </a:p>
        </p:txBody>
      </p:sp>
      <p:pic>
        <p:nvPicPr>
          <p:cNvPr id="110" name="Image 0" descr=" "/>
          <p:cNvPicPr>
            <a:picLocks noChangeAspect="1"/>
          </p:cNvPicPr>
          <p:nvPr/>
        </p:nvPicPr>
        <p:blipFill rotWithShape="1">
          <a:blip r:embed="rId8"/>
          <a:srcRect r="35151"/>
          <a:stretch>
            <a:fillRect/>
          </a:stretch>
        </p:blipFill>
        <p:spPr>
          <a:xfrm>
            <a:off x="20721673" y="1017497"/>
            <a:ext cx="2539422" cy="694111"/>
          </a:xfrm>
          <a:prstGeom prst="rect">
            <a:avLst/>
          </a:prstGeom>
        </p:spPr>
      </p:pic>
      <p:sp>
        <p:nvSpPr>
          <p:cNvPr id="111" name="Text 56"/>
          <p:cNvSpPr/>
          <p:nvPr/>
        </p:nvSpPr>
        <p:spPr>
          <a:xfrm>
            <a:off x="1748914" y="9918700"/>
            <a:ext cx="3255840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Российское ПО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pic>
        <p:nvPicPr>
          <p:cNvPr id="112" name="Image 19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1656" y="10617200"/>
            <a:ext cx="254032" cy="25400"/>
          </a:xfrm>
          <a:prstGeom prst="rect">
            <a:avLst/>
          </a:prstGeom>
        </p:spPr>
      </p:pic>
      <p:sp>
        <p:nvSpPr>
          <p:cNvPr id="113" name="Text 58"/>
          <p:cNvSpPr/>
          <p:nvPr/>
        </p:nvSpPr>
        <p:spPr>
          <a:xfrm>
            <a:off x="1748914" y="10426700"/>
            <a:ext cx="3763904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Зарубежное ПО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pic>
        <p:nvPicPr>
          <p:cNvPr id="114" name="Image 20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1656" y="11125200"/>
            <a:ext cx="254032" cy="25400"/>
          </a:xfrm>
          <a:prstGeom prst="rect">
            <a:avLst/>
          </a:prstGeom>
        </p:spPr>
      </p:pic>
      <p:sp>
        <p:nvSpPr>
          <p:cNvPr id="115" name="Text 60"/>
          <p:cNvSpPr/>
          <p:nvPr/>
        </p:nvSpPr>
        <p:spPr>
          <a:xfrm>
            <a:off x="1748914" y="10934700"/>
            <a:ext cx="5070986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Экспертиза и многоуровневая поддержка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  <p:pic>
        <p:nvPicPr>
          <p:cNvPr id="116" name="Image 19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1656" y="10109200"/>
            <a:ext cx="254032" cy="25400"/>
          </a:xfrm>
          <a:prstGeom prst="rect">
            <a:avLst/>
          </a:prstGeom>
        </p:spPr>
      </p:pic>
      <p:pic>
        <p:nvPicPr>
          <p:cNvPr id="117" name="Image 10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4847" y="11662834"/>
            <a:ext cx="254032" cy="25400"/>
          </a:xfrm>
          <a:prstGeom prst="rect">
            <a:avLst/>
          </a:prstGeom>
        </p:spPr>
      </p:pic>
      <p:sp>
        <p:nvSpPr>
          <p:cNvPr id="118" name="Text 27"/>
          <p:cNvSpPr/>
          <p:nvPr/>
        </p:nvSpPr>
        <p:spPr>
          <a:xfrm>
            <a:off x="16042103" y="11472334"/>
            <a:ext cx="3203839" cy="512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REF </a:t>
            </a:r>
            <a:r>
              <a:rPr lang="ru-RU" sz="2500" dirty="0">
                <a:solidFill>
                  <a:srgbClr val="061018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Regular" panose="02000803030000020003" pitchFamily="34" charset="-122"/>
                <a:cs typeface="TT Prosto Sans Trial Regular" panose="02000803030000020003" pitchFamily="34" charset="-120"/>
              </a:rPr>
              <a:t>оборудование</a:t>
            </a:r>
            <a:endParaRPr lang="en-US" sz="2500" dirty="0">
              <a:latin typeface="TT Prosto Sans Trial" panose="02000803030000020003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9746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194" y="-17780"/>
            <a:ext cx="13959045" cy="1055370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923925" y="914400"/>
            <a:ext cx="16522700" cy="11576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endParaRPr lang="en-US" sz="7200" dirty="0"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861FD83-DDC5-4F48-9214-93B31A21C179}"/>
              </a:ext>
            </a:extLst>
          </p:cNvPr>
          <p:cNvGrpSpPr/>
          <p:nvPr/>
        </p:nvGrpSpPr>
        <p:grpSpPr>
          <a:xfrm>
            <a:off x="6201781" y="8556693"/>
            <a:ext cx="18185394" cy="5604254"/>
            <a:chOff x="3041780" y="6858001"/>
            <a:chExt cx="21345396" cy="6578082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96D448B-A267-49C4-9C25-AD510F08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752" r="12473" b="23672"/>
            <a:stretch/>
          </p:blipFill>
          <p:spPr>
            <a:xfrm>
              <a:off x="3041780" y="6858001"/>
              <a:ext cx="21345396" cy="6578082"/>
            </a:xfrm>
            <a:prstGeom prst="rect">
              <a:avLst/>
            </a:prstGeom>
          </p:spPr>
        </p:pic>
        <p:sp>
          <p:nvSpPr>
            <p:cNvPr id="31" name="Прямоугольник: скругленные углы 11">
              <a:extLst>
                <a:ext uri="{FF2B5EF4-FFF2-40B4-BE49-F238E27FC236}">
                  <a16:creationId xmlns:a16="http://schemas.microsoft.com/office/drawing/2014/main" id="{53182DD0-8ED5-4CB0-97C0-B1D428AC2D7D}"/>
                </a:ext>
              </a:extLst>
            </p:cNvPr>
            <p:cNvSpPr/>
            <p:nvPr/>
          </p:nvSpPr>
          <p:spPr>
            <a:xfrm>
              <a:off x="21823680" y="11765280"/>
              <a:ext cx="800100" cy="312420"/>
            </a:xfrm>
            <a:prstGeom prst="roundRect">
              <a:avLst/>
            </a:prstGeom>
            <a:solidFill>
              <a:srgbClr val="6E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: скругленные углы 12">
              <a:extLst>
                <a:ext uri="{FF2B5EF4-FFF2-40B4-BE49-F238E27FC236}">
                  <a16:creationId xmlns:a16="http://schemas.microsoft.com/office/drawing/2014/main" id="{6A3332DF-86B5-4544-BE47-6C615533C44E}"/>
                </a:ext>
              </a:extLst>
            </p:cNvPr>
            <p:cNvSpPr/>
            <p:nvPr/>
          </p:nvSpPr>
          <p:spPr>
            <a:xfrm>
              <a:off x="5113020" y="9829800"/>
              <a:ext cx="381000" cy="182880"/>
            </a:xfrm>
            <a:prstGeom prst="roundRect">
              <a:avLst/>
            </a:prstGeom>
            <a:solidFill>
              <a:srgbClr val="737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926" y="2840742"/>
            <a:ext cx="6656005" cy="2755475"/>
          </a:xfrm>
          <a:prstGeom prst="rect">
            <a:avLst/>
          </a:prstGeom>
        </p:spPr>
      </p:pic>
      <p:pic>
        <p:nvPicPr>
          <p:cNvPr id="19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926" y="6268188"/>
            <a:ext cx="6656005" cy="2755475"/>
          </a:xfrm>
          <a:prstGeom prst="rect">
            <a:avLst/>
          </a:prstGeom>
        </p:spPr>
      </p:pic>
      <p:pic>
        <p:nvPicPr>
          <p:cNvPr id="20" name="Image 3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6208" y="2840742"/>
            <a:ext cx="6656005" cy="2755475"/>
          </a:xfrm>
          <a:prstGeom prst="rect">
            <a:avLst/>
          </a:prstGeom>
        </p:spPr>
      </p:pic>
      <p:pic>
        <p:nvPicPr>
          <p:cNvPr id="21" name="Image 5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6208" y="6213080"/>
            <a:ext cx="6656005" cy="2755475"/>
          </a:xfrm>
          <a:prstGeom prst="rect">
            <a:avLst/>
          </a:prstGeom>
        </p:spPr>
      </p:pic>
      <p:sp>
        <p:nvSpPr>
          <p:cNvPr id="22" name="Text 1"/>
          <p:cNvSpPr/>
          <p:nvPr/>
        </p:nvSpPr>
        <p:spPr>
          <a:xfrm>
            <a:off x="1413167" y="4465829"/>
            <a:ext cx="3576277" cy="660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Regular" panose="02000803030000020003" pitchFamily="34" charset="-120"/>
              </a:rPr>
              <a:t>СЕРВЕРЫ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23" name="Text 3"/>
          <p:cNvSpPr/>
          <p:nvPr/>
        </p:nvSpPr>
        <p:spPr>
          <a:xfrm>
            <a:off x="9240839" y="3720761"/>
            <a:ext cx="4752078" cy="140546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СХД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24" name="Text 5"/>
          <p:cNvSpPr/>
          <p:nvPr/>
        </p:nvSpPr>
        <p:spPr>
          <a:xfrm>
            <a:off x="9241279" y="7804298"/>
            <a:ext cx="4243573" cy="671663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Regular" panose="02000803030000020003" pitchFamily="34" charset="-120"/>
              </a:rPr>
              <a:t>ЛВС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25" name="Text 6"/>
          <p:cNvSpPr/>
          <p:nvPr/>
        </p:nvSpPr>
        <p:spPr>
          <a:xfrm>
            <a:off x="1413166" y="7997977"/>
            <a:ext cx="4299375" cy="540852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>
              <a:lnSpc>
                <a:spcPts val="5000"/>
              </a:lnSpc>
            </a:pP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  <a:cs typeface="TT Prosto Sans Trial Regular" panose="02000803030000020003" pitchFamily="34" charset="-120"/>
              </a:rPr>
              <a:t>ИБП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sp>
        <p:nvSpPr>
          <p:cNvPr id="27" name="Text 61"/>
          <p:cNvSpPr/>
          <p:nvPr/>
        </p:nvSpPr>
        <p:spPr>
          <a:xfrm>
            <a:off x="923926" y="919068"/>
            <a:ext cx="21960908" cy="14943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300"/>
              </a:lnSpc>
              <a:buNone/>
            </a:pPr>
            <a:r>
              <a:rPr lang="ru-RU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СИСТЕМАИКС (</a:t>
            </a:r>
            <a:r>
              <a:rPr lang="en-US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SX</a:t>
            </a:r>
            <a:r>
              <a:rPr lang="ru-RU" sz="7200" kern="0" spc="-74" dirty="0">
                <a:solidFill>
                  <a:srgbClr val="A1A3DB">
                    <a:alpha val="100000"/>
                  </a:srgbClr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) </a:t>
            </a:r>
            <a:r>
              <a:rPr lang="ru-RU" sz="7200" kern="0" spc="-74" dirty="0">
                <a:solidFill>
                  <a:schemeClr val="bg1"/>
                </a:solidFill>
                <a:latin typeface="TT Prosto Sans Trial" panose="02000803030000020003" pitchFamily="50" charset="-52"/>
                <a:ea typeface="TT Prosto Sans Trial Light" panose="02000803030000020003" pitchFamily="34" charset="-122"/>
                <a:cs typeface="TT Prosto Sans Trial Light" panose="02000803030000020003" pitchFamily="34" charset="-120"/>
              </a:rPr>
              <a:t>продуктовые направления</a:t>
            </a:r>
            <a:endParaRPr lang="en-US" sz="7200" kern="0" dirty="0">
              <a:solidFill>
                <a:schemeClr val="bg1"/>
              </a:solidFill>
              <a:latin typeface="TT Prosto Sans Trial" panose="02000803030000020003" pitchFamily="50" charset="-52"/>
            </a:endParaRPr>
          </a:p>
        </p:txBody>
      </p:sp>
      <p:pic>
        <p:nvPicPr>
          <p:cNvPr id="28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07121" y="2840742"/>
            <a:ext cx="6656005" cy="2755475"/>
          </a:xfrm>
          <a:prstGeom prst="rect">
            <a:avLst/>
          </a:prstGeom>
        </p:spPr>
      </p:pic>
      <p:sp>
        <p:nvSpPr>
          <p:cNvPr id="29" name="Text 1"/>
          <p:cNvSpPr/>
          <p:nvPr/>
        </p:nvSpPr>
        <p:spPr>
          <a:xfrm>
            <a:off x="17196362" y="4465829"/>
            <a:ext cx="6025588" cy="660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 err="1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Бандлы</a:t>
            </a: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 (</a:t>
            </a:r>
            <a:r>
              <a:rPr lang="en-US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Soft + Hard</a:t>
            </a:r>
            <a:r>
              <a:rPr lang="ru-RU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) </a:t>
            </a:r>
            <a:endParaRPr lang="en-US" sz="4000" dirty="0">
              <a:solidFill>
                <a:srgbClr val="0B1D2C"/>
              </a:solidFill>
              <a:latin typeface="TT Prosto Sans Trial" panose="02000803030000020003" pitchFamily="50" charset="-52"/>
              <a:ea typeface="TT Prosto Sans Trial Light" panose="02000803030000020003"/>
            </a:endParaRPr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99295" y="6251666"/>
            <a:ext cx="6656005" cy="275547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188536" y="7876753"/>
            <a:ext cx="3576277" cy="660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B1D2C"/>
                </a:solidFill>
                <a:latin typeface="TT Prosto Sans Trial" panose="02000803030000020003" pitchFamily="50" charset="-52"/>
                <a:ea typeface="TT Prosto Sans Trial Light" panose="02000803030000020003"/>
              </a:rPr>
              <a:t>GPU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7097</TotalTime>
  <Words>724</Words>
  <Application>Microsoft Office PowerPoint</Application>
  <PresentationFormat>Произвольный</PresentationFormat>
  <Paragraphs>167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TT Prosto Sans Trial</vt:lpstr>
      <vt:lpstr>TT Prosto Sans Trial Light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Андрей Кирияк</cp:lastModifiedBy>
  <cp:revision>191</cp:revision>
  <dcterms:created xsi:type="dcterms:W3CDTF">2025-04-02T12:56:24Z</dcterms:created>
  <dcterms:modified xsi:type="dcterms:W3CDTF">2026-06-08T13:14:29Z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3A6AF33B9AA49CD0F833ED67943DDCBD_43</vt:lpwstr>
  </property>
  <property fmtid="{D5CDD505-2E9C-101B-9397-08002B2CF9AE}" pid="3" name="KSOProductBuildVer">
    <vt:lpwstr>1033-6.12.2.8699</vt:lpwstr>
  </property>
</Properties>
</file>