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notesMasterIdLst>
    <p:notesMasterId r:id="rId12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4" Type="http://schemas.openxmlformats.org/officeDocument/2006/relationships/image" Target="../media/image-1-4.png"/><Relationship Id="rId5" Type="http://schemas.openxmlformats.org/officeDocument/2006/relationships/image" Target="../media/image-1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image" Target="../media/image-10-3.png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png"/><Relationship Id="rId4" Type="http://schemas.openxmlformats.org/officeDocument/2006/relationships/image" Target="../media/image-2-4.png"/><Relationship Id="rId5" Type="http://schemas.openxmlformats.org/officeDocument/2006/relationships/image" Target="../media/image-2-5.png"/><Relationship Id="rId6" Type="http://schemas.openxmlformats.org/officeDocument/2006/relationships/image" Target="../media/image-2-6.png"/><Relationship Id="rId7" Type="http://schemas.openxmlformats.org/officeDocument/2006/relationships/image" Target="../media/image-2-7.png"/><Relationship Id="rId8" Type="http://schemas.openxmlformats.org/officeDocument/2006/relationships/image" Target="../media/image-2-8.png"/><Relationship Id="rId9" Type="http://schemas.openxmlformats.org/officeDocument/2006/relationships/slideLayout" Target="../slideLayouts/slideLayout1.xml"/><Relationship Id="rId10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4.png"/><Relationship Id="rId5" Type="http://schemas.openxmlformats.org/officeDocument/2006/relationships/image" Target="../media/image-3-5.png"/><Relationship Id="rId6" Type="http://schemas.openxmlformats.org/officeDocument/2006/relationships/image" Target="../media/image-3-6.png"/><Relationship Id="rId7" Type="http://schemas.openxmlformats.org/officeDocument/2006/relationships/image" Target="../media/image-3-7.png"/><Relationship Id="rId8" Type="http://schemas.openxmlformats.org/officeDocument/2006/relationships/image" Target="../media/image-3-8.png"/><Relationship Id="rId9" Type="http://schemas.openxmlformats.org/officeDocument/2006/relationships/image" Target="../media/image-3-9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png"/><Relationship Id="rId3" Type="http://schemas.openxmlformats.org/officeDocument/2006/relationships/image" Target="../media/image-4-3.png"/><Relationship Id="rId4" Type="http://schemas.openxmlformats.org/officeDocument/2006/relationships/image" Target="../media/image-4-4.png"/><Relationship Id="rId5" Type="http://schemas.openxmlformats.org/officeDocument/2006/relationships/image" Target="../media/image-4-5.png"/><Relationship Id="rId6" Type="http://schemas.openxmlformats.org/officeDocument/2006/relationships/image" Target="../media/image-4-6.png"/><Relationship Id="rId7" Type="http://schemas.openxmlformats.org/officeDocument/2006/relationships/image" Target="../media/image-4-7.png"/><Relationship Id="rId8" Type="http://schemas.openxmlformats.org/officeDocument/2006/relationships/image" Target="../media/image-4-8.png"/><Relationship Id="rId9" Type="http://schemas.openxmlformats.org/officeDocument/2006/relationships/image" Target="../media/image-4-9.png"/><Relationship Id="rId10" Type="http://schemas.openxmlformats.org/officeDocument/2006/relationships/slideLayout" Target="../slideLayouts/slideLayout1.xml"/><Relationship Id="rId11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image" Target="../media/image-5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png"/><Relationship Id="rId4" Type="http://schemas.openxmlformats.org/officeDocument/2006/relationships/image" Target="../media/image-6-4.png"/><Relationship Id="rId5" Type="http://schemas.openxmlformats.org/officeDocument/2006/relationships/image" Target="../media/image-6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image" Target="../media/image-7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image" Target="../media/image-8-2.png"/><Relationship Id="rId3" Type="http://schemas.openxmlformats.org/officeDocument/2006/relationships/image" Target="../media/image-8-3.png"/><Relationship Id="rId4" Type="http://schemas.openxmlformats.org/officeDocument/2006/relationships/image" Target="../media/image-8-4.png"/><Relationship Id="rId5" Type="http://schemas.openxmlformats.org/officeDocument/2006/relationships/image" Target="../media/image-8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image" Target="../media/image-9-2.png"/><Relationship Id="rId3" Type="http://schemas.openxmlformats.org/officeDocument/2006/relationships/image" Target="../media/image-9-3.png"/><Relationship Id="rId4" Type="http://schemas.openxmlformats.org/officeDocument/2006/relationships/image" Target="../media/image-9-4.png"/><Relationship Id="rId5" Type="http://schemas.openxmlformats.org/officeDocument/2006/relationships/image" Target="../media/image-9-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81726" cy="5143500"/>
          </a:xfrm>
          <a:prstGeom prst="rect">
            <a:avLst/>
          </a:prstGeom>
          <a:noFill/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411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6817" y="1466476"/>
            <a:ext cx="6634163" cy="847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3188"/>
              </a:lnSpc>
              <a:buNone/>
            </a:pPr>
            <a:r>
              <a:rPr lang="en-US" sz="2702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НОВОЕ ПОКОЛЕНИЕ СХД </a:t>
            </a:r>
            <a:endParaRPr lang="en-US" sz="2702" dirty="0"/>
          </a:p>
          <a:p>
            <a:pPr algn="l" indent="0" marL="0">
              <a:lnSpc>
                <a:spcPts val="3188"/>
              </a:lnSpc>
              <a:buNone/>
            </a:pPr>
            <a:r>
              <a:rPr lang="en-US" sz="2702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И СКЛАДСКАЯ ПРОГРАММА ТЕРА</a:t>
            </a:r>
            <a:endParaRPr lang="en-US" sz="2702" dirty="0"/>
          </a:p>
        </p:txBody>
      </p:sp>
      <p:sp>
        <p:nvSpPr>
          <p:cNvPr id="5" name="Text 2"/>
          <p:cNvSpPr/>
          <p:nvPr/>
        </p:nvSpPr>
        <p:spPr>
          <a:xfrm>
            <a:off x="606817" y="2347806"/>
            <a:ext cx="7077075" cy="2714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2040"/>
              </a:lnSpc>
              <a:buNone/>
            </a:pPr>
            <a:r>
              <a:rPr lang="en-US" sz="1729" dirty="0">
                <a:solidFill>
                  <a:srgbClr val="F5F5F5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ОТ DELL ME52XX ДО HUAWEI DORADO 2000/3000/5000</a:t>
            </a:r>
            <a:endParaRPr lang="en-US" sz="1729" dirty="0"/>
          </a:p>
        </p:txBody>
      </p:sp>
      <p:sp>
        <p:nvSpPr>
          <p:cNvPr id="6" name="Text 3"/>
          <p:cNvSpPr/>
          <p:nvPr/>
        </p:nvSpPr>
        <p:spPr>
          <a:xfrm>
            <a:off x="8350964" y="4356082"/>
            <a:ext cx="347663" cy="1762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lnSpc>
                <a:spcPts val="1317"/>
              </a:lnSpc>
              <a:buNone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2026</a:t>
            </a:r>
            <a:endParaRPr lang="en-US" sz="1081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664610" y="4605311"/>
            <a:ext cx="8036719" cy="7224"/>
          </a:xfrm>
          <a:prstGeom prst="rect">
            <a:avLst/>
          </a:prstGeom>
        </p:spPr>
      </p:pic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rcRect l="0" r="411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06817" y="1466476"/>
            <a:ext cx="6119813" cy="847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3188"/>
              </a:lnSpc>
              <a:buNone/>
            </a:pPr>
            <a:r>
              <a:rPr lang="en-US" sz="2702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ДЕПАРТАМЕНТ ПО TERA:</a:t>
            </a:r>
            <a:endParaRPr lang="en-US" sz="2702" dirty="0"/>
          </a:p>
          <a:p>
            <a:pPr algn="l" indent="0" marL="0">
              <a:lnSpc>
                <a:spcPts val="3188"/>
              </a:lnSpc>
              <a:buNone/>
            </a:pPr>
            <a:r>
              <a:rPr lang="en-US" sz="2702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ИТОГИ 2025 И ПЛАНЫ НА 2026</a:t>
            </a:r>
            <a:endParaRPr lang="en-US" sz="2702" dirty="0"/>
          </a:p>
        </p:txBody>
      </p:sp>
      <p:sp>
        <p:nvSpPr>
          <p:cNvPr id="10" name="Text 5"/>
          <p:cNvSpPr/>
          <p:nvPr/>
        </p:nvSpPr>
        <p:spPr>
          <a:xfrm>
            <a:off x="666750" y="3767138"/>
            <a:ext cx="4691063" cy="2714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2040"/>
              </a:lnSpc>
              <a:buNone/>
            </a:pPr>
            <a:r>
              <a:rPr lang="en-US" sz="1729" dirty="0">
                <a:solidFill>
                  <a:srgbClr val="F5F5F5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ЮЛИАНА ПАВЛОВА, РУКОВОДИТЕЛЬ</a:t>
            </a:r>
            <a:endParaRPr lang="en-US" sz="1729" dirty="0"/>
          </a:p>
        </p:txBody>
      </p:sp>
      <p:sp>
        <p:nvSpPr>
          <p:cNvPr id="11" name="Text 6"/>
          <p:cNvSpPr/>
          <p:nvPr/>
        </p:nvSpPr>
        <p:spPr>
          <a:xfrm>
            <a:off x="7422276" y="4356082"/>
            <a:ext cx="127635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lnSpc>
                <a:spcPts val="1275"/>
              </a:lnSpc>
              <a:buNone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Узбекистан 2026</a:t>
            </a:r>
            <a:endParaRPr lang="en-US" sz="1081" dirty="0"/>
          </a:p>
        </p:txBody>
      </p:sp>
      <p:sp>
        <p:nvSpPr>
          <p:cNvPr id="12" name="Text 7"/>
          <p:cNvSpPr/>
          <p:nvPr/>
        </p:nvSpPr>
        <p:spPr>
          <a:xfrm>
            <a:off x="969570" y="4039884"/>
            <a:ext cx="4386263" cy="1762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lnSpc>
                <a:spcPts val="1317"/>
              </a:lnSpc>
              <a:buNone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Руководитель</a:t>
            </a:r>
            <a:pPr algn="r" indent="0" marL="0">
              <a:lnSpc>
                <a:spcPts val="1317"/>
              </a:lnSpc>
              <a:buNone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 департамента корпоративного ПО</a:t>
            </a:r>
            <a:endParaRPr lang="en-US" sz="1081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664610" y="4605311"/>
            <a:ext cx="8036719" cy="7224"/>
          </a:xfrm>
          <a:prstGeom prst="rect">
            <a:avLst/>
          </a:prstGeom>
        </p:spPr>
      </p:pic>
      <p:sp>
        <p:nvSpPr>
          <p:cNvPr id="14" name="Shape 8"/>
          <p:cNvSpPr/>
          <p:nvPr/>
        </p:nvSpPr>
        <p:spPr>
          <a:xfrm>
            <a:off x="693506" y="599593"/>
            <a:ext cx="1618180" cy="455113"/>
          </a:xfrm>
          <a:prstGeom prst="rect">
            <a:avLst/>
          </a:prstGeom>
          <a:noFill/>
          <a:ln/>
        </p:spPr>
      </p:sp>
      <p:pic>
        <p:nvPicPr>
          <p:cNvPr id="15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693506" y="599593"/>
            <a:ext cx="1618180" cy="45511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81726" cy="5143500"/>
          </a:xfrm>
          <a:prstGeom prst="rect">
            <a:avLst/>
          </a:prstGeom>
          <a:noFill/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0" t="0" b="0"/>
          <a:stretch/>
        </p:blipFill>
        <p:spPr>
          <a:xfrm>
            <a:off x="0" y="0"/>
            <a:ext cx="9181728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6819" y="664610"/>
            <a:ext cx="8574908" cy="6143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4611"/>
              </a:lnSpc>
              <a:buNone/>
            </a:pPr>
            <a:r>
              <a:rPr lang="en-US" sz="3783" dirty="0">
                <a:solidFill>
                  <a:srgbClr val="FFFFFF">
                    <a:alpha val="99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Спасибо за внимание!</a:t>
            </a:r>
            <a:endParaRPr lang="en-US" sz="3783" dirty="0"/>
          </a:p>
        </p:txBody>
      </p:sp>
      <p:sp>
        <p:nvSpPr>
          <p:cNvPr id="5" name="Shape 2"/>
          <p:cNvSpPr/>
          <p:nvPr/>
        </p:nvSpPr>
        <p:spPr>
          <a:xfrm>
            <a:off x="151702" y="4608923"/>
            <a:ext cx="390097" cy="390097"/>
          </a:xfrm>
          <a:prstGeom prst="ellipse">
            <a:avLst/>
          </a:prstGeom>
          <a:noFill/>
          <a:ln/>
        </p:spPr>
      </p:sp>
      <p:sp>
        <p:nvSpPr>
          <p:cNvPr id="6" name="Text 3"/>
          <p:cNvSpPr/>
          <p:nvPr/>
        </p:nvSpPr>
        <p:spPr>
          <a:xfrm>
            <a:off x="606819" y="2203325"/>
            <a:ext cx="1791556" cy="1762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1317"/>
              </a:lnSpc>
              <a:buNone/>
            </a:pPr>
            <a:r>
              <a:rPr lang="en-US" sz="1081" dirty="0">
                <a:solidFill>
                  <a:srgbClr val="00FFF0">
                    <a:alpha val="99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Телефон</a:t>
            </a:r>
            <a:endParaRPr lang="en-US" sz="1081" dirty="0"/>
          </a:p>
        </p:txBody>
      </p:sp>
      <p:sp>
        <p:nvSpPr>
          <p:cNvPr id="7" name="Text 4"/>
          <p:cNvSpPr/>
          <p:nvPr/>
        </p:nvSpPr>
        <p:spPr>
          <a:xfrm>
            <a:off x="606819" y="2434494"/>
            <a:ext cx="1791556" cy="1762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1317"/>
              </a:lnSpc>
              <a:buNone/>
            </a:pPr>
            <a:r>
              <a:rPr lang="en-US" sz="1081" b="1" dirty="0">
                <a:solidFill>
                  <a:srgbClr val="FFFFFF">
                    <a:alpha val="99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+7 911 284 79 88</a:t>
            </a:r>
            <a:endParaRPr lang="en-US" sz="1081" dirty="0"/>
          </a:p>
        </p:txBody>
      </p:sp>
      <p:sp>
        <p:nvSpPr>
          <p:cNvPr id="8" name="Text 5"/>
          <p:cNvSpPr/>
          <p:nvPr/>
        </p:nvSpPr>
        <p:spPr>
          <a:xfrm>
            <a:off x="606819" y="2665662"/>
            <a:ext cx="1791556" cy="1762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1317"/>
              </a:lnSpc>
              <a:buNone/>
            </a:pPr>
            <a:r>
              <a:rPr lang="en-US" sz="1081" dirty="0">
                <a:solidFill>
                  <a:srgbClr val="00FFF0">
                    <a:alpha val="99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E-mail</a:t>
            </a:r>
            <a:endParaRPr lang="en-US" sz="1081" dirty="0"/>
          </a:p>
        </p:txBody>
      </p:sp>
      <p:sp>
        <p:nvSpPr>
          <p:cNvPr id="9" name="Text 6"/>
          <p:cNvSpPr/>
          <p:nvPr/>
        </p:nvSpPr>
        <p:spPr>
          <a:xfrm>
            <a:off x="604838" y="2895600"/>
            <a:ext cx="2905125" cy="1762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1317"/>
              </a:lnSpc>
              <a:buNone/>
            </a:pPr>
            <a:r>
              <a:rPr lang="en-US" sz="1081" b="1" dirty="0">
                <a:solidFill>
                  <a:srgbClr val="FFFFFF">
                    <a:alpha val="99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Dep_software@tera-trade.ru</a:t>
            </a:r>
            <a:endParaRPr lang="en-US" sz="1081" dirty="0"/>
          </a:p>
        </p:txBody>
      </p:sp>
      <p:sp>
        <p:nvSpPr>
          <p:cNvPr id="10" name="Text 7"/>
          <p:cNvSpPr/>
          <p:nvPr/>
        </p:nvSpPr>
        <p:spPr>
          <a:xfrm>
            <a:off x="2246672" y="2203325"/>
            <a:ext cx="1791556" cy="1762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1317"/>
              </a:lnSpc>
              <a:buNone/>
            </a:pPr>
            <a:r>
              <a:rPr lang="en-US" sz="1081" dirty="0">
                <a:solidFill>
                  <a:srgbClr val="00FFF0">
                    <a:alpha val="99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Web</a:t>
            </a:r>
            <a:endParaRPr lang="en-US" sz="1081" dirty="0"/>
          </a:p>
        </p:txBody>
      </p:sp>
      <p:sp>
        <p:nvSpPr>
          <p:cNvPr id="11" name="Text 8"/>
          <p:cNvSpPr/>
          <p:nvPr/>
        </p:nvSpPr>
        <p:spPr>
          <a:xfrm>
            <a:off x="2246672" y="2434494"/>
            <a:ext cx="1791556" cy="1762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1317"/>
              </a:lnSpc>
              <a:buNone/>
            </a:pPr>
            <a:r>
              <a:rPr lang="en-US" sz="1081" b="1" dirty="0">
                <a:solidFill>
                  <a:srgbClr val="FFFFFF">
                    <a:alpha val="99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tera-trade.ru</a:t>
            </a:r>
            <a:endParaRPr lang="en-US" sz="1081" dirty="0"/>
          </a:p>
        </p:txBody>
      </p:sp>
      <p:pic>
        <p:nvPicPr>
          <p:cNvPr id="12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606819" y="3286928"/>
            <a:ext cx="1494523" cy="1525130"/>
          </a:xfrm>
          <a:prstGeom prst="rect">
            <a:avLst/>
          </a:prstGeom>
        </p:spPr>
      </p:pic>
      <p:pic>
        <p:nvPicPr>
          <p:cNvPr id="13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7419063" y="375649"/>
            <a:ext cx="1213638" cy="34675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81726" cy="5143500"/>
          </a:xfrm>
          <a:prstGeom prst="rect">
            <a:avLst/>
          </a:prstGeom>
          <a:noFill/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411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6818" y="1466476"/>
            <a:ext cx="6634163" cy="847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3188"/>
              </a:lnSpc>
              <a:buNone/>
            </a:pPr>
            <a:r>
              <a:rPr lang="en-US" sz="2702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НОВОЕ ПОКОЛЕНИЕ СХД </a:t>
            </a:r>
            <a:endParaRPr lang="en-US" sz="2702" dirty="0"/>
          </a:p>
          <a:p>
            <a:pPr algn="l" indent="0" marL="0">
              <a:lnSpc>
                <a:spcPts val="3188"/>
              </a:lnSpc>
              <a:buNone/>
            </a:pPr>
            <a:r>
              <a:rPr lang="en-US" sz="2702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И СКЛАДСКАЯ ПРОГРАММА ТЕРА</a:t>
            </a:r>
            <a:endParaRPr lang="en-US" sz="2702" dirty="0"/>
          </a:p>
        </p:txBody>
      </p:sp>
      <p:sp>
        <p:nvSpPr>
          <p:cNvPr id="5" name="Text 2"/>
          <p:cNvSpPr/>
          <p:nvPr/>
        </p:nvSpPr>
        <p:spPr>
          <a:xfrm>
            <a:off x="606818" y="2347806"/>
            <a:ext cx="7077075" cy="2714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2040"/>
              </a:lnSpc>
              <a:buNone/>
            </a:pPr>
            <a:r>
              <a:rPr lang="en-US" sz="1729" dirty="0">
                <a:solidFill>
                  <a:srgbClr val="F5F5F5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ОТ DELL ME52XX ДО HUAWEI DORADO 2000/3000/5000</a:t>
            </a:r>
            <a:endParaRPr lang="en-US" sz="1729" dirty="0"/>
          </a:p>
        </p:txBody>
      </p:sp>
      <p:sp>
        <p:nvSpPr>
          <p:cNvPr id="6" name="Text 3"/>
          <p:cNvSpPr/>
          <p:nvPr/>
        </p:nvSpPr>
        <p:spPr>
          <a:xfrm>
            <a:off x="8350965" y="4356082"/>
            <a:ext cx="347663" cy="1762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lnSpc>
                <a:spcPts val="1317"/>
              </a:lnSpc>
              <a:buNone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2026</a:t>
            </a:r>
            <a:endParaRPr lang="en-US" sz="1081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664609" y="4605311"/>
            <a:ext cx="8036720" cy="7224"/>
          </a:xfrm>
          <a:prstGeom prst="rect">
            <a:avLst/>
          </a:prstGeom>
        </p:spPr>
      </p:pic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rcRect l="0" r="411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06818" y="1191963"/>
            <a:ext cx="7543800" cy="4238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3188"/>
              </a:lnSpc>
              <a:buNone/>
            </a:pPr>
            <a:r>
              <a:rPr lang="en-US" sz="2702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TERA – МАЛЕНЬКИЕ, ДА УДАЛЕНЬКИЕ</a:t>
            </a:r>
            <a:endParaRPr lang="en-US" sz="2702" dirty="0"/>
          </a:p>
        </p:txBody>
      </p:sp>
      <p:sp>
        <p:nvSpPr>
          <p:cNvPr id="10" name="Text 5"/>
          <p:cNvSpPr/>
          <p:nvPr/>
        </p:nvSpPr>
        <p:spPr>
          <a:xfrm>
            <a:off x="666750" y="371475"/>
            <a:ext cx="1719263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lnSpc>
                <a:spcPts val="1275"/>
              </a:lnSpc>
              <a:buNone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Департамент ПО TERA</a:t>
            </a:r>
            <a:endParaRPr lang="en-US" sz="1081" dirty="0"/>
          </a:p>
        </p:txBody>
      </p:sp>
      <p:sp>
        <p:nvSpPr>
          <p:cNvPr id="11" name="Text 6"/>
          <p:cNvSpPr/>
          <p:nvPr/>
        </p:nvSpPr>
        <p:spPr>
          <a:xfrm>
            <a:off x="2481263" y="2105025"/>
            <a:ext cx="4619625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marL="342900" indent="-342900">
              <a:lnSpc>
                <a:spcPts val="1275"/>
              </a:lnSpc>
              <a:buSzPct val="100000"/>
              <a:buChar char="•"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10+ новых вендоров в портфель дистрибуции, ОЕМ и SAAS</a:t>
            </a:r>
            <a:endParaRPr lang="en-US" sz="1081" dirty="0"/>
          </a:p>
          <a:p>
            <a:pPr algn="l" marL="342900" indent="-342900">
              <a:lnSpc>
                <a:spcPts val="1275"/>
              </a:lnSpc>
              <a:buSzPct val="100000"/>
              <a:buChar char="•"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Рост количества лидов во втором полугодии в 3 раза</a:t>
            </a:r>
            <a:endParaRPr lang="en-US" sz="1081" dirty="0"/>
          </a:p>
          <a:p>
            <a:pPr algn="l" marL="342900" indent="-342900">
              <a:lnSpc>
                <a:spcPts val="1275"/>
              </a:lnSpc>
              <a:buSzPct val="100000"/>
              <a:buChar char="•"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Участие в SOC-Forum 2025</a:t>
            </a:r>
            <a:endParaRPr lang="en-US" sz="1081" dirty="0"/>
          </a:p>
          <a:p>
            <a:pPr algn="l" marL="342900" indent="-342900">
              <a:lnSpc>
                <a:spcPts val="1275"/>
              </a:lnSpc>
              <a:buSzPct val="100000"/>
              <a:buChar char="•"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Награда «Ключевой дистрибьютор» от компании R-Vision</a:t>
            </a:r>
            <a:endParaRPr lang="en-US" sz="1081" dirty="0"/>
          </a:p>
          <a:p>
            <a:pPr algn="l" marL="342900" indent="-342900">
              <a:lnSpc>
                <a:spcPts val="1275"/>
              </a:lnSpc>
              <a:buSzPct val="100000"/>
              <a:buChar char="•"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3 новых канала поставки параимпорта ПО</a:t>
            </a:r>
            <a:endParaRPr lang="en-US" sz="1081" dirty="0"/>
          </a:p>
        </p:txBody>
      </p:sp>
      <p:sp>
        <p:nvSpPr>
          <p:cNvPr id="12" name="Text 7"/>
          <p:cNvSpPr/>
          <p:nvPr/>
        </p:nvSpPr>
        <p:spPr>
          <a:xfrm>
            <a:off x="581025" y="3257550"/>
            <a:ext cx="4057650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1275"/>
              </a:lnSpc>
              <a:buNone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Итог: Кратный рост продаж ПО по сравнению с 2024. </a:t>
            </a:r>
            <a:endParaRPr lang="en-US" sz="1081" dirty="0"/>
          </a:p>
        </p:txBody>
      </p:sp>
      <p:pic>
        <p:nvPicPr>
          <p:cNvPr id="13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664609" y="4605311"/>
            <a:ext cx="8036720" cy="7224"/>
          </a:xfrm>
          <a:prstGeom prst="rect">
            <a:avLst/>
          </a:prstGeom>
        </p:spPr>
      </p:pic>
      <p:pic>
        <p:nvPicPr>
          <p:cNvPr id="14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664609" y="679058"/>
            <a:ext cx="8036720" cy="7224"/>
          </a:xfrm>
          <a:prstGeom prst="rect">
            <a:avLst/>
          </a:prstGeom>
        </p:spPr>
      </p:pic>
      <p:sp>
        <p:nvSpPr>
          <p:cNvPr id="15" name="Shape 8"/>
          <p:cNvSpPr/>
          <p:nvPr/>
        </p:nvSpPr>
        <p:spPr>
          <a:xfrm>
            <a:off x="7765818" y="325081"/>
            <a:ext cx="939122" cy="267289"/>
          </a:xfrm>
          <a:prstGeom prst="rect">
            <a:avLst/>
          </a:prstGeom>
          <a:noFill/>
          <a:ln/>
        </p:spPr>
      </p:sp>
      <p:pic>
        <p:nvPicPr>
          <p:cNvPr id="16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7765818" y="325081"/>
            <a:ext cx="939122" cy="267289"/>
          </a:xfrm>
          <a:prstGeom prst="rect">
            <a:avLst/>
          </a:prstGeom>
        </p:spPr>
      </p:pic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604838" y="2105025"/>
            <a:ext cx="1698068" cy="830763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0" b="0"/>
          <a:stretch/>
        </p:blipFill>
        <p:spPr>
          <a:xfrm>
            <a:off x="960795" y="2485062"/>
            <a:ext cx="577922" cy="126553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611215" y="2314575"/>
            <a:ext cx="1697644" cy="8018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ts val="1530"/>
              </a:lnSpc>
              <a:buNone/>
            </a:pPr>
            <a:r>
              <a:rPr lang="en-US" sz="1297" dirty="0">
                <a:solidFill>
                  <a:srgbClr val="000000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ДОСТИЖЕНИЯ 2025</a:t>
            </a:r>
            <a:endParaRPr lang="en-US" sz="1297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81726" cy="5143500"/>
          </a:xfrm>
          <a:prstGeom prst="rect">
            <a:avLst/>
          </a:prstGeom>
          <a:noFill/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411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6816" y="1466476"/>
            <a:ext cx="6634163" cy="847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3188"/>
              </a:lnSpc>
              <a:buNone/>
            </a:pPr>
            <a:r>
              <a:rPr lang="en-US" sz="2702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НОВОЕ ПОКОЛЕНИЕ СХД </a:t>
            </a:r>
            <a:endParaRPr lang="en-US" sz="2702" dirty="0"/>
          </a:p>
          <a:p>
            <a:pPr algn="l" indent="0" marL="0">
              <a:lnSpc>
                <a:spcPts val="3188"/>
              </a:lnSpc>
              <a:buNone/>
            </a:pPr>
            <a:r>
              <a:rPr lang="en-US" sz="2702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И СКЛАДСКАЯ ПРОГРАММА ТЕРА</a:t>
            </a:r>
            <a:endParaRPr lang="en-US" sz="2702" dirty="0"/>
          </a:p>
        </p:txBody>
      </p:sp>
      <p:sp>
        <p:nvSpPr>
          <p:cNvPr id="5" name="Text 2"/>
          <p:cNvSpPr/>
          <p:nvPr/>
        </p:nvSpPr>
        <p:spPr>
          <a:xfrm>
            <a:off x="606816" y="2347806"/>
            <a:ext cx="7077075" cy="2714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2040"/>
              </a:lnSpc>
              <a:buNone/>
            </a:pPr>
            <a:r>
              <a:rPr lang="en-US" sz="1729" dirty="0">
                <a:solidFill>
                  <a:srgbClr val="F5F5F5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ОТ DELL ME52XX ДО HUAWEI DORADO 2000/3000/5000</a:t>
            </a:r>
            <a:endParaRPr lang="en-US" sz="1729" dirty="0"/>
          </a:p>
        </p:txBody>
      </p:sp>
      <p:sp>
        <p:nvSpPr>
          <p:cNvPr id="6" name="Text 3"/>
          <p:cNvSpPr/>
          <p:nvPr/>
        </p:nvSpPr>
        <p:spPr>
          <a:xfrm>
            <a:off x="8350965" y="4356082"/>
            <a:ext cx="347663" cy="1762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lnSpc>
                <a:spcPts val="1317"/>
              </a:lnSpc>
              <a:buNone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2026</a:t>
            </a:r>
            <a:endParaRPr lang="en-US" sz="1081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664611" y="4605311"/>
            <a:ext cx="8036719" cy="7224"/>
          </a:xfrm>
          <a:prstGeom prst="rect">
            <a:avLst/>
          </a:prstGeom>
        </p:spPr>
      </p:pic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rcRect l="0" r="411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606816" y="1191963"/>
            <a:ext cx="3386138" cy="4238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3188"/>
              </a:lnSpc>
              <a:buNone/>
            </a:pPr>
            <a:r>
              <a:rPr lang="en-US" sz="2702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КЕЙСЫ R-VISION </a:t>
            </a:r>
            <a:endParaRPr lang="en-US" sz="2702" dirty="0"/>
          </a:p>
        </p:txBody>
      </p:sp>
      <p:sp>
        <p:nvSpPr>
          <p:cNvPr id="10" name="Text 5"/>
          <p:cNvSpPr/>
          <p:nvPr/>
        </p:nvSpPr>
        <p:spPr>
          <a:xfrm>
            <a:off x="606816" y="1938337"/>
            <a:ext cx="8460984" cy="976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1471"/>
              </a:lnSpc>
              <a:buNone/>
            </a:pPr>
            <a:r>
              <a:rPr lang="en-US" sz="1247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ВВОДНЫЕ:</a:t>
            </a:r>
            <a:endParaRPr lang="en-US" sz="1247" dirty="0"/>
          </a:p>
          <a:p>
            <a:pPr algn="l" marL="342900" indent="-342900">
              <a:lnSpc>
                <a:spcPts val="1471"/>
              </a:lnSpc>
              <a:buSzPct val="100000"/>
              <a:buChar char="•"/>
            </a:pPr>
            <a:r>
              <a:rPr lang="en-US" sz="1247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БОЛЕЕ 35 000 ИТ-АКТИВОВ, ОКОЛО 105 000 EPS, ГЕОРАСПРЕДЕЛЕННАЯ СТРУКТУРА</a:t>
            </a:r>
            <a:endParaRPr lang="en-US" sz="1247" dirty="0"/>
          </a:p>
          <a:p>
            <a:pPr algn="l" marL="342900" indent="-342900">
              <a:lnSpc>
                <a:spcPts val="1471"/>
              </a:lnSpc>
              <a:buSzPct val="100000"/>
              <a:buChar char="•"/>
            </a:pPr>
            <a:r>
              <a:rPr lang="en-US" sz="1247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БОЛЬШОЙ ОБЪЕМ РУЧНОЙ РАБОТЫ ПРИ АНАЛИЗЕ РЕЗУЛЬТАТОВ СКАНИРОВАНИЯ</a:t>
            </a:r>
            <a:endParaRPr lang="en-US" sz="1247" dirty="0"/>
          </a:p>
          <a:p>
            <a:pPr algn="l" marL="342900" indent="-342900">
              <a:lnSpc>
                <a:spcPts val="1471"/>
              </a:lnSpc>
              <a:buSzPct val="100000"/>
              <a:buChar char="•"/>
            </a:pPr>
            <a:r>
              <a:rPr lang="en-US" sz="1247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РАНЕЕ КУПЛЕННЫЕ ПРОДУКТЫ PT И QRADAR</a:t>
            </a:r>
            <a:endParaRPr lang="en-US" sz="1247" dirty="0"/>
          </a:p>
          <a:p>
            <a:pPr algn="l" marL="342900" indent="-342900">
              <a:lnSpc>
                <a:spcPts val="1471"/>
              </a:lnSpc>
              <a:buSzPct val="100000"/>
              <a:buChar char="•"/>
            </a:pPr>
            <a:r>
              <a:rPr lang="en-US" sz="1247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НЕТ ЛИШНЕГО «ЖЕЛЕЗА», СЖАТЫЕ РЕСУРСЫ</a:t>
            </a:r>
            <a:endParaRPr lang="en-US" sz="1247" dirty="0"/>
          </a:p>
        </p:txBody>
      </p:sp>
      <p:sp>
        <p:nvSpPr>
          <p:cNvPr id="11" name="Text 6"/>
          <p:cNvSpPr/>
          <p:nvPr/>
        </p:nvSpPr>
        <p:spPr>
          <a:xfrm>
            <a:off x="606816" y="3162300"/>
            <a:ext cx="8460984" cy="976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1471"/>
              </a:lnSpc>
              <a:buNone/>
            </a:pPr>
            <a:r>
              <a:rPr lang="en-US" sz="1247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РЕЗУЛЬТАТЫ:</a:t>
            </a:r>
            <a:endParaRPr lang="en-US" sz="1247" dirty="0"/>
          </a:p>
          <a:p>
            <a:pPr algn="l" marL="342900" indent="-342900">
              <a:lnSpc>
                <a:spcPts val="1471"/>
              </a:lnSpc>
              <a:buSzPct val="100000"/>
              <a:buChar char="•"/>
            </a:pPr>
            <a:r>
              <a:rPr lang="en-US" sz="1247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ТЕХНИЧЕСКИ ПРЕВЗОШЛИ РЕШЕНИЯ PT ПО ОБОИМ ПРОДУКТАМ</a:t>
            </a:r>
            <a:endParaRPr lang="en-US" sz="1247" dirty="0"/>
          </a:p>
          <a:p>
            <a:pPr algn="l" marL="342900" indent="-342900">
              <a:lnSpc>
                <a:spcPts val="1471"/>
              </a:lnSpc>
              <a:buSzPct val="100000"/>
              <a:buChar char="•"/>
            </a:pPr>
            <a:r>
              <a:rPr lang="en-US" sz="1247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ФОРМАЛИЗОВАЛИ ПРОЦЕСС УПРАВЛЕНИЯ И УСТРАНЕНИЯ УЯЗВИМОСТЕЙ</a:t>
            </a:r>
            <a:endParaRPr lang="en-US" sz="1247" dirty="0"/>
          </a:p>
          <a:p>
            <a:pPr algn="l" marL="342900" indent="-342900">
              <a:lnSpc>
                <a:spcPts val="1471"/>
              </a:lnSpc>
              <a:buSzPct val="100000"/>
              <a:buChar char="•"/>
            </a:pPr>
            <a:r>
              <a:rPr lang="en-US" sz="1247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СОКРАТИЛИ ОБЪЁМ РУЧНЫХ ОПЕРАЦИЙ</a:t>
            </a:r>
            <a:endParaRPr lang="en-US" sz="1247" dirty="0"/>
          </a:p>
          <a:p>
            <a:pPr algn="l" marL="342900" indent="-342900">
              <a:lnSpc>
                <a:spcPts val="1471"/>
              </a:lnSpc>
              <a:buSzPct val="100000"/>
              <a:buChar char="•"/>
            </a:pPr>
            <a:r>
              <a:rPr lang="en-US" sz="1247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ИСПОЛЬЗОВАЛИ ТЕКУЩЕЕ «ЖЕЛЕЗО», ЗАНЯЛИ Х3 МЕНЬШЕ МЕСТА</a:t>
            </a:r>
            <a:endParaRPr lang="en-US" sz="1247" dirty="0"/>
          </a:p>
        </p:txBody>
      </p:sp>
      <p:pic>
        <p:nvPicPr>
          <p:cNvPr id="12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664611" y="4605311"/>
            <a:ext cx="8036719" cy="7224"/>
          </a:xfrm>
          <a:prstGeom prst="rect">
            <a:avLst/>
          </a:prstGeom>
        </p:spPr>
      </p:pic>
      <p:pic>
        <p:nvPicPr>
          <p:cNvPr id="13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664611" y="679058"/>
            <a:ext cx="8036719" cy="7224"/>
          </a:xfrm>
          <a:prstGeom prst="rect">
            <a:avLst/>
          </a:prstGeom>
        </p:spPr>
      </p:pic>
      <p:sp>
        <p:nvSpPr>
          <p:cNvPr id="14" name="Shape 7"/>
          <p:cNvSpPr/>
          <p:nvPr/>
        </p:nvSpPr>
        <p:spPr>
          <a:xfrm>
            <a:off x="7765819" y="325081"/>
            <a:ext cx="939122" cy="267289"/>
          </a:xfrm>
          <a:prstGeom prst="rect">
            <a:avLst/>
          </a:prstGeom>
          <a:noFill/>
          <a:ln/>
        </p:spPr>
      </p:sp>
      <p:pic>
        <p:nvPicPr>
          <p:cNvPr id="15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7765819" y="325081"/>
            <a:ext cx="939122" cy="267289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666750" y="371475"/>
            <a:ext cx="1719263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lnSpc>
                <a:spcPts val="1275"/>
              </a:lnSpc>
              <a:buNone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Департамент ПО TERA</a:t>
            </a:r>
            <a:endParaRPr lang="en-US" sz="1081" dirty="0"/>
          </a:p>
        </p:txBody>
      </p:sp>
      <p:pic>
        <p:nvPicPr>
          <p:cNvPr id="17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960795" y="2485062"/>
            <a:ext cx="577921" cy="126553"/>
          </a:xfrm>
          <a:prstGeom prst="rect">
            <a:avLst/>
          </a:prstGeom>
        </p:spPr>
      </p:pic>
      <p:pic>
        <p:nvPicPr>
          <p:cNvPr id="18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0" b="0"/>
          <a:stretch/>
        </p:blipFill>
        <p:spPr>
          <a:xfrm>
            <a:off x="6991350" y="1190625"/>
            <a:ext cx="1698068" cy="830763"/>
          </a:xfrm>
          <a:prstGeom prst="rect">
            <a:avLst/>
          </a:prstGeom>
        </p:spPr>
      </p:pic>
      <p:sp>
        <p:nvSpPr>
          <p:cNvPr id="19" name="Text 9"/>
          <p:cNvSpPr/>
          <p:nvPr/>
        </p:nvSpPr>
        <p:spPr>
          <a:xfrm>
            <a:off x="6997726" y="1295400"/>
            <a:ext cx="1697644" cy="8018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ts val="1530"/>
              </a:lnSpc>
              <a:buNone/>
            </a:pPr>
            <a:r>
              <a:rPr lang="en-US" sz="1297" dirty="0">
                <a:solidFill>
                  <a:srgbClr val="000000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КРУПНЫЙ ПРОМЫШЛЕННЫЙ ХОЛДИНГ</a:t>
            </a:r>
            <a:endParaRPr lang="en-US" sz="1297" dirty="0"/>
          </a:p>
        </p:txBody>
      </p:sp>
      <p:pic>
        <p:nvPicPr>
          <p:cNvPr id="20" name="Image 8" descr="preencoded.png">    </p:cNvPr>
          <p:cNvPicPr>
            <a:picLocks noChangeAspect="1"/>
          </p:cNvPicPr>
          <p:nvPr/>
        </p:nvPicPr>
        <p:blipFill>
          <a:blip r:embed="rId9"/>
          <a:srcRect l="0" r="0" t="0" b="0"/>
          <a:stretch/>
        </p:blipFill>
        <p:spPr>
          <a:xfrm>
            <a:off x="7067550" y="2700338"/>
            <a:ext cx="1698068" cy="830763"/>
          </a:xfrm>
          <a:prstGeom prst="rect">
            <a:avLst/>
          </a:prstGeom>
        </p:spPr>
      </p:pic>
      <p:sp>
        <p:nvSpPr>
          <p:cNvPr id="21" name="Text 10"/>
          <p:cNvSpPr/>
          <p:nvPr/>
        </p:nvSpPr>
        <p:spPr>
          <a:xfrm>
            <a:off x="7073926" y="2909888"/>
            <a:ext cx="1697644" cy="80186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ts val="1530"/>
              </a:lnSpc>
              <a:buNone/>
            </a:pPr>
            <a:r>
              <a:rPr lang="en-US" sz="1297" dirty="0">
                <a:solidFill>
                  <a:srgbClr val="000000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R-VISION SIEM+VM</a:t>
            </a:r>
            <a:endParaRPr lang="en-US" sz="1297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81726" cy="5143500"/>
          </a:xfrm>
          <a:prstGeom prst="rect">
            <a:avLst/>
          </a:prstGeom>
          <a:noFill/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411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6816" y="2347806"/>
            <a:ext cx="7077075" cy="2714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2040"/>
              </a:lnSpc>
              <a:buNone/>
            </a:pPr>
            <a:r>
              <a:rPr lang="en-US" sz="1729" dirty="0">
                <a:solidFill>
                  <a:srgbClr val="F5F5F5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ОТ DELL ME52XX ДО HUAWEI DORADO 2000/3000/5000</a:t>
            </a:r>
            <a:endParaRPr lang="en-US" sz="1729" dirty="0"/>
          </a:p>
        </p:txBody>
      </p:sp>
      <p:sp>
        <p:nvSpPr>
          <p:cNvPr id="5" name="Text 2"/>
          <p:cNvSpPr/>
          <p:nvPr/>
        </p:nvSpPr>
        <p:spPr>
          <a:xfrm>
            <a:off x="8350965" y="4356082"/>
            <a:ext cx="347663" cy="1762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lnSpc>
                <a:spcPts val="1317"/>
              </a:lnSpc>
              <a:buNone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Montserrat" pitchFamily="34" charset="0"/>
                <a:ea typeface="Montserrat" pitchFamily="34" charset="-122"/>
                <a:cs typeface="Montserrat" pitchFamily="34" charset="-120"/>
              </a:rPr>
              <a:t>2026</a:t>
            </a:r>
            <a:endParaRPr lang="en-US" sz="1081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664611" y="4605311"/>
            <a:ext cx="8036719" cy="7224"/>
          </a:xfrm>
          <a:prstGeom prst="rect">
            <a:avLst/>
          </a:prstGeom>
        </p:spPr>
      </p:pic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rcRect l="0" r="411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664611" y="679058"/>
            <a:ext cx="8036719" cy="7224"/>
          </a:xfrm>
          <a:prstGeom prst="rect">
            <a:avLst/>
          </a:prstGeom>
        </p:spPr>
      </p:pic>
      <p:sp>
        <p:nvSpPr>
          <p:cNvPr id="9" name="Shape 3"/>
          <p:cNvSpPr/>
          <p:nvPr/>
        </p:nvSpPr>
        <p:spPr>
          <a:xfrm>
            <a:off x="7765819" y="325081"/>
            <a:ext cx="939122" cy="267289"/>
          </a:xfrm>
          <a:prstGeom prst="rect">
            <a:avLst/>
          </a:prstGeom>
          <a:noFill/>
          <a:ln/>
        </p:spPr>
      </p:sp>
      <p:pic>
        <p:nvPicPr>
          <p:cNvPr id="10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7765819" y="325081"/>
            <a:ext cx="939122" cy="267289"/>
          </a:xfrm>
          <a:prstGeom prst="rect">
            <a:avLst/>
          </a:prstGeom>
        </p:spPr>
      </p:pic>
      <p:pic>
        <p:nvPicPr>
          <p:cNvPr id="11" name="Image 5" descr="preencoded.png">    </p:cNvPr>
          <p:cNvPicPr>
            <a:picLocks noChangeAspect="1"/>
          </p:cNvPicPr>
          <p:nvPr/>
        </p:nvPicPr>
        <p:blipFill>
          <a:blip r:embed="rId6"/>
          <a:srcRect l="0" r="0" t="0" b="0"/>
          <a:stretch/>
        </p:blipFill>
        <p:spPr>
          <a:xfrm>
            <a:off x="960795" y="2485062"/>
            <a:ext cx="577921" cy="126553"/>
          </a:xfrm>
          <a:prstGeom prst="rect">
            <a:avLst/>
          </a:prstGeom>
        </p:spPr>
      </p:pic>
      <p:pic>
        <p:nvPicPr>
          <p:cNvPr id="12" name="Image 6" descr="preencoded.png">    </p:cNvPr>
          <p:cNvPicPr>
            <a:picLocks noChangeAspect="1"/>
          </p:cNvPicPr>
          <p:nvPr/>
        </p:nvPicPr>
        <p:blipFill>
          <a:blip r:embed="rId7"/>
          <a:srcRect l="0" r="0" t="0" b="0"/>
          <a:stretch/>
        </p:blipFill>
        <p:spPr>
          <a:xfrm>
            <a:off x="838207" y="1790699"/>
            <a:ext cx="6902967" cy="3113898"/>
          </a:xfrm>
          <a:prstGeom prst="rect">
            <a:avLst/>
          </a:prstGeom>
        </p:spPr>
      </p:pic>
      <p:pic>
        <p:nvPicPr>
          <p:cNvPr id="13" name="Image 7" descr="preencoded.png">    </p:cNvPr>
          <p:cNvPicPr>
            <a:picLocks noChangeAspect="1"/>
          </p:cNvPicPr>
          <p:nvPr/>
        </p:nvPicPr>
        <p:blipFill>
          <a:blip r:embed="rId8"/>
          <a:srcRect l="0" r="0" t="0" b="0"/>
          <a:stretch/>
        </p:blipFill>
        <p:spPr>
          <a:xfrm>
            <a:off x="3309938" y="1023938"/>
            <a:ext cx="2342143" cy="538163"/>
          </a:xfrm>
          <a:prstGeom prst="rect">
            <a:avLst/>
          </a:prstGeom>
        </p:spPr>
      </p:pic>
      <p:sp>
        <p:nvSpPr>
          <p:cNvPr id="14" name="Text 4"/>
          <p:cNvSpPr/>
          <p:nvPr/>
        </p:nvSpPr>
        <p:spPr>
          <a:xfrm>
            <a:off x="652463" y="371475"/>
            <a:ext cx="1185863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lnSpc>
                <a:spcPts val="1275"/>
              </a:lnSpc>
              <a:buNone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Кейсы R-Vision </a:t>
            </a:r>
            <a:endParaRPr lang="en-US" sz="1081" dirty="0"/>
          </a:p>
        </p:txBody>
      </p:sp>
      <p:sp>
        <p:nvSpPr>
          <p:cNvPr id="15" name="Text 5"/>
          <p:cNvSpPr/>
          <p:nvPr/>
        </p:nvSpPr>
        <p:spPr>
          <a:xfrm>
            <a:off x="1462088" y="2038350"/>
            <a:ext cx="5653088" cy="10001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1261"/>
              </a:lnSpc>
              <a:buNone/>
            </a:pPr>
            <a:r>
              <a:rPr lang="en-US" sz="1069" dirty="0">
                <a:solidFill>
                  <a:srgbClr val="000000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ЦЕЛИ:</a:t>
            </a:r>
            <a:endParaRPr lang="en-US" sz="1069" dirty="0"/>
          </a:p>
          <a:p>
            <a:pPr algn="l" marL="342900" indent="-342900">
              <a:lnSpc>
                <a:spcPts val="1261"/>
              </a:lnSpc>
              <a:buSzPct val="100000"/>
              <a:buChar char="•"/>
            </a:pPr>
            <a:r>
              <a:rPr lang="en-US" sz="1069" dirty="0">
                <a:solidFill>
                  <a:srgbClr val="000000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ОБЕСПЕЧИТЬ ЦЕНТРАЛИЗОВАННОЕ УПРАВЛЕНИЕ АКТИВАМИ И СООТВЕТСТВИЕ ТРЕБОВАНИЯМ ЗАКОНОДАТЕЛЬСТВА, ВНУТРЕННИХ РЕГЛАМЕНТОВ И БИЗНЕС-ПРОЦЕССОВ</a:t>
            </a:r>
            <a:endParaRPr lang="en-US" sz="1069" dirty="0"/>
          </a:p>
          <a:p>
            <a:pPr algn="l" marL="342900" indent="-342900">
              <a:lnSpc>
                <a:spcPts val="1261"/>
              </a:lnSpc>
              <a:buSzPct val="100000"/>
              <a:buChar char="•"/>
            </a:pPr>
            <a:r>
              <a:rPr lang="en-US" sz="1069" dirty="0">
                <a:solidFill>
                  <a:srgbClr val="000000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СНИЗИТЬ ТРУДОЗАТРАТЫ ИБ-КОМАНДЫ, ПОВЫСИТЬ ПРОЗРАЧНОСТЬ И ОБЕСПЕЧИТЬ ГОТОВНОСТЬ К ПРОВЕРКАМ</a:t>
            </a:r>
            <a:endParaRPr lang="en-US" sz="1069" dirty="0"/>
          </a:p>
        </p:txBody>
      </p:sp>
      <p:sp>
        <p:nvSpPr>
          <p:cNvPr id="16" name="Text 6"/>
          <p:cNvSpPr/>
          <p:nvPr/>
        </p:nvSpPr>
        <p:spPr>
          <a:xfrm>
            <a:off x="1462088" y="3219450"/>
            <a:ext cx="5653088" cy="83343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1261"/>
              </a:lnSpc>
              <a:buNone/>
            </a:pPr>
            <a:r>
              <a:rPr lang="en-US" sz="1069" dirty="0">
                <a:solidFill>
                  <a:srgbClr val="000000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РЕЗУЛЬТАТЫ:</a:t>
            </a:r>
            <a:endParaRPr lang="en-US" sz="1069" dirty="0"/>
          </a:p>
          <a:p>
            <a:pPr algn="l" marL="342900" indent="-342900">
              <a:lnSpc>
                <a:spcPts val="1261"/>
              </a:lnSpc>
              <a:buSzPct val="100000"/>
              <a:buChar char="•"/>
            </a:pPr>
            <a:r>
              <a:rPr lang="en-US" sz="1069" dirty="0">
                <a:solidFill>
                  <a:srgbClr val="000000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ЕДИНАЯ ПЛАТФОРМА ДЛЯ УПРАВЛЕНИЯ АКТИВАМИ, РИСКАМИ И СООТВЕТСТВИЕМ НОРМАТИВНЫМ ТРЕБОВАНИЯМ, ИНТЕГРИРОВАННАЯ В В МАСШТАБНУЮ ИТ-ИНФРАСТРУКТУРУ БЕЗ ДОРАБОТОК</a:t>
            </a:r>
            <a:endParaRPr lang="en-US" sz="1069" dirty="0"/>
          </a:p>
        </p:txBody>
      </p:sp>
      <p:pic>
        <p:nvPicPr>
          <p:cNvPr id="17" name="Image 8" descr="preencoded.png">    </p:cNvPr>
          <p:cNvPicPr>
            <a:picLocks noChangeAspect="1"/>
          </p:cNvPicPr>
          <p:nvPr/>
        </p:nvPicPr>
        <p:blipFill>
          <a:blip r:embed="rId9"/>
          <a:srcRect l="0" r="0" t="0" b="0"/>
          <a:stretch/>
        </p:blipFill>
        <p:spPr>
          <a:xfrm>
            <a:off x="838200" y="1019175"/>
            <a:ext cx="2362870" cy="5429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81726" cy="5143500"/>
          </a:xfrm>
          <a:prstGeom prst="rect">
            <a:avLst/>
          </a:prstGeom>
          <a:noFill/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411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06819" y="1191963"/>
            <a:ext cx="8460981" cy="4238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3188"/>
              </a:lnSpc>
              <a:buNone/>
            </a:pPr>
            <a:r>
              <a:rPr lang="en-US" sz="2702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НОВОСТЬ МАРТА: SPACEVM</a:t>
            </a:r>
            <a:endParaRPr lang="en-US" sz="2702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666750" y="2252663"/>
            <a:ext cx="5138738" cy="1995487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664611" y="4605311"/>
            <a:ext cx="8036719" cy="7224"/>
          </a:xfrm>
          <a:prstGeom prst="rect">
            <a:avLst/>
          </a:prstGeom>
        </p:spPr>
      </p:pic>
      <p:pic>
        <p:nvPicPr>
          <p:cNvPr id="7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664611" y="679058"/>
            <a:ext cx="8036719" cy="7224"/>
          </a:xfrm>
          <a:prstGeom prst="rect">
            <a:avLst/>
          </a:prstGeom>
        </p:spPr>
      </p:pic>
      <p:sp>
        <p:nvSpPr>
          <p:cNvPr id="8" name="Shape 2"/>
          <p:cNvSpPr/>
          <p:nvPr/>
        </p:nvSpPr>
        <p:spPr>
          <a:xfrm>
            <a:off x="7765819" y="325081"/>
            <a:ext cx="939122" cy="267289"/>
          </a:xfrm>
          <a:prstGeom prst="rect">
            <a:avLst/>
          </a:prstGeom>
          <a:noFill/>
          <a:ln/>
        </p:spPr>
      </p:sp>
      <p:pic>
        <p:nvPicPr>
          <p:cNvPr id="9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7765819" y="325081"/>
            <a:ext cx="939122" cy="267289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666750" y="371475"/>
            <a:ext cx="1719263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lnSpc>
                <a:spcPts val="1275"/>
              </a:lnSpc>
              <a:buNone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Департамент ПО TERA</a:t>
            </a:r>
            <a:endParaRPr lang="en-US" sz="1081" dirty="0"/>
          </a:p>
        </p:txBody>
      </p:sp>
      <p:sp>
        <p:nvSpPr>
          <p:cNvPr id="11" name="Text 4"/>
          <p:cNvSpPr/>
          <p:nvPr/>
        </p:nvSpPr>
        <p:spPr>
          <a:xfrm>
            <a:off x="552450" y="1747838"/>
            <a:ext cx="351472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marL="342900" indent="-342900">
              <a:lnSpc>
                <a:spcPts val="1275"/>
              </a:lnSpc>
              <a:buSzPct val="100000"/>
              <a:buChar char="•"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TERA - дистрибьютор продуктов SpaceVM</a:t>
            </a:r>
            <a:endParaRPr lang="en-US" sz="1081" dirty="0"/>
          </a:p>
          <a:p>
            <a:pPr algn="l" marL="342900" indent="-342900">
              <a:lnSpc>
                <a:spcPts val="1275"/>
              </a:lnSpc>
              <a:buSzPct val="100000"/>
              <a:buChar char="•"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Технологическая совместимость SX и Space</a:t>
            </a:r>
            <a:endParaRPr lang="en-US" sz="1081" dirty="0"/>
          </a:p>
        </p:txBody>
      </p:sp>
      <p:sp>
        <p:nvSpPr>
          <p:cNvPr id="12" name="Text 5"/>
          <p:cNvSpPr/>
          <p:nvPr/>
        </p:nvSpPr>
        <p:spPr>
          <a:xfrm>
            <a:off x="5991225" y="2176463"/>
            <a:ext cx="141922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marL="342900" indent="-342900">
              <a:lnSpc>
                <a:spcPts val="1275"/>
              </a:lnSpc>
              <a:buSzPct val="100000"/>
              <a:buChar char="•"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FreeGRID </a:t>
            </a:r>
            <a:endParaRPr lang="en-US" sz="1081" dirty="0"/>
          </a:p>
          <a:p>
            <a:pPr algn="l" marL="342900" indent="-342900">
              <a:lnSpc>
                <a:spcPts val="1275"/>
              </a:lnSpc>
              <a:buSzPct val="100000"/>
              <a:buChar char="•"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GLINT </a:t>
            </a:r>
            <a:endParaRPr lang="en-US" sz="1081" dirty="0"/>
          </a:p>
          <a:p>
            <a:pPr algn="l" marL="342900" indent="-342900">
              <a:lnSpc>
                <a:spcPts val="1275"/>
              </a:lnSpc>
              <a:buSzPct val="100000"/>
              <a:buChar char="•"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Space Agent PC </a:t>
            </a:r>
            <a:endParaRPr lang="en-US" sz="108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81726" cy="5143500"/>
          </a:xfrm>
          <a:prstGeom prst="rect">
            <a:avLst/>
          </a:prstGeom>
          <a:noFill/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81726" cy="5143500"/>
          </a:xfrm>
          <a:prstGeom prst="rect">
            <a:avLst/>
          </a:prstGeom>
          <a:noFill/>
          <a:ln/>
        </p:spPr>
      </p:sp>
      <p:pic>
        <p:nvPicPr>
          <p:cNvPr id="4" name="Image 0" descr="preencoded.png">    </p:cNvPr>
          <p:cNvPicPr>
            <a:picLocks noChangeAspect="1"/>
          </p:cNvPicPr>
          <p:nvPr/>
        </p:nvPicPr>
        <p:blipFill>
          <a:blip r:embed="rId1"/>
          <a:srcRect l="0" r="411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664611" y="679058"/>
            <a:ext cx="8036719" cy="7224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7765819" y="325081"/>
            <a:ext cx="939122" cy="267289"/>
          </a:xfrm>
          <a:prstGeom prst="rect">
            <a:avLst/>
          </a:prstGeom>
          <a:noFill/>
          <a:ln/>
        </p:spPr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7765819" y="325081"/>
            <a:ext cx="939122" cy="267289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21264" y="772970"/>
            <a:ext cx="4005262" cy="4238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3188"/>
              </a:lnSpc>
              <a:buNone/>
            </a:pPr>
            <a:r>
              <a:rPr lang="en-US" sz="2702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НАШ ПОРТФЕЛЬ ПО</a:t>
            </a:r>
            <a:endParaRPr lang="en-US" sz="2702" dirty="0"/>
          </a:p>
        </p:txBody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4890660" y="3684249"/>
            <a:ext cx="3370013" cy="10836"/>
          </a:xfrm>
          <a:prstGeom prst="rect">
            <a:avLst/>
          </a:prstGeom>
        </p:spPr>
      </p:pic>
      <p:pic>
        <p:nvPicPr>
          <p:cNvPr id="10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619125" y="1376363"/>
            <a:ext cx="8086725" cy="3259765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666750" y="371475"/>
            <a:ext cx="1719263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lnSpc>
                <a:spcPts val="1275"/>
              </a:lnSpc>
              <a:buNone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Департамент ПО TERA</a:t>
            </a:r>
            <a:endParaRPr lang="en-US" sz="108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81726" cy="5143500"/>
          </a:xfrm>
          <a:prstGeom prst="rect">
            <a:avLst/>
          </a:prstGeom>
          <a:noFill/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411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6750" y="942975"/>
            <a:ext cx="5514975" cy="4238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lnSpc>
                <a:spcPts val="3188"/>
              </a:lnSpc>
              <a:buNone/>
            </a:pPr>
            <a:r>
              <a:rPr lang="en-US" sz="2702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А ЧТО С "ИНОСТРАНЦАМИ"?</a:t>
            </a:r>
            <a:endParaRPr lang="en-US" sz="2702" dirty="0"/>
          </a:p>
        </p:txBody>
      </p:sp>
      <p:sp>
        <p:nvSpPr>
          <p:cNvPr id="5" name="Text 2"/>
          <p:cNvSpPr/>
          <p:nvPr/>
        </p:nvSpPr>
        <p:spPr>
          <a:xfrm>
            <a:off x="606819" y="1618180"/>
            <a:ext cx="5793661" cy="27379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marL="342900" indent="-342900">
              <a:lnSpc>
                <a:spcPts val="1621"/>
              </a:lnSpc>
              <a:buSzPct val="100000"/>
              <a:buChar char="•"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МЫ УМЕЕМ РАБОТАТЬ СО СЛОЖНЫМИ СХЕМАМИ ПОСТАВОК.</a:t>
            </a:r>
            <a:endParaRPr lang="en-US" sz="1081" dirty="0"/>
          </a:p>
          <a:p>
            <a:pPr algn="l" marL="342900" indent="-342900">
              <a:lnSpc>
                <a:spcPts val="1621"/>
              </a:lnSpc>
              <a:buSzPct val="100000"/>
              <a:buChar char="•"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МЫ ЗНАЕМ "НЮАНСЫ".</a:t>
            </a:r>
            <a:endParaRPr lang="en-US" sz="1081" dirty="0"/>
          </a:p>
          <a:p>
            <a:pPr algn="l" marL="342900" indent="-342900">
              <a:lnSpc>
                <a:spcPts val="1621"/>
              </a:lnSpc>
              <a:buSzPct val="100000"/>
              <a:buChar char="•"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ГЛАВНОЕ ПРАВИЛО: НЕ ГОВОРИТЕ КЛИЕНТУ "НЕТ".</a:t>
            </a:r>
            <a:endParaRPr lang="en-US" sz="1081" dirty="0"/>
          </a:p>
          <a:p>
            <a:pPr algn="l" marL="342900" indent="-342900">
              <a:lnSpc>
                <a:spcPts val="1621"/>
              </a:lnSpc>
              <a:buSzPct val="100000"/>
              <a:buChar char="•"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ЗА ДЕТАЛЯМИ — К ВАШЕМУ ПАМУ.</a:t>
            </a:r>
            <a:endParaRPr lang="en-US" sz="1081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664611" y="4605311"/>
            <a:ext cx="8036719" cy="7224"/>
          </a:xfrm>
          <a:prstGeom prst="rect">
            <a:avLst/>
          </a:prstGeom>
        </p:spPr>
      </p:pic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664611" y="679058"/>
            <a:ext cx="8036719" cy="7224"/>
          </a:xfrm>
          <a:prstGeom prst="rect">
            <a:avLst/>
          </a:prstGeom>
        </p:spPr>
      </p:pic>
      <p:sp>
        <p:nvSpPr>
          <p:cNvPr id="8" name="Shape 3"/>
          <p:cNvSpPr/>
          <p:nvPr/>
        </p:nvSpPr>
        <p:spPr>
          <a:xfrm>
            <a:off x="7765819" y="325081"/>
            <a:ext cx="939122" cy="267289"/>
          </a:xfrm>
          <a:prstGeom prst="rect">
            <a:avLst/>
          </a:prstGeom>
          <a:noFill/>
          <a:ln/>
        </p:spPr>
      </p:sp>
      <p:pic>
        <p:nvPicPr>
          <p:cNvPr id="9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7765824" y="325081"/>
            <a:ext cx="939118" cy="267289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666750" y="371475"/>
            <a:ext cx="1719263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lnSpc>
                <a:spcPts val="1275"/>
              </a:lnSpc>
              <a:buNone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Департамент ПО TERA</a:t>
            </a:r>
            <a:endParaRPr lang="en-US" sz="1081" dirty="0"/>
          </a:p>
        </p:txBody>
      </p:sp>
      <p:pic>
        <p:nvPicPr>
          <p:cNvPr id="11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6310313" y="1866900"/>
            <a:ext cx="2243398" cy="20193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rcRect l="0" r="411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6750" y="895350"/>
            <a:ext cx="6869506" cy="8477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3188"/>
              </a:lnSpc>
              <a:buNone/>
            </a:pPr>
            <a:r>
              <a:rPr lang="en-US" sz="2702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ПОЧЕМУ С НАМИ УДОБНО И ВЫГОДНО?</a:t>
            </a:r>
            <a:endParaRPr lang="en-US" sz="2702" dirty="0"/>
          </a:p>
        </p:txBody>
      </p:sp>
      <p:sp>
        <p:nvSpPr>
          <p:cNvPr id="4" name="Text 1"/>
          <p:cNvSpPr/>
          <p:nvPr/>
        </p:nvSpPr>
        <p:spPr>
          <a:xfrm>
            <a:off x="600075" y="1957388"/>
            <a:ext cx="6313791" cy="1095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marL="342900" indent="-342900">
              <a:lnSpc>
                <a:spcPts val="1621"/>
              </a:lnSpc>
              <a:buSzPct val="100000"/>
              <a:buChar char="•"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ЭКСПЕРТИЗА И ПРЕСЕЙЛ: ПОДБЕРЕМ, ПРОПИЛОТИРУЕМ, ЗАЩИТИМ</a:t>
            </a:r>
            <a:endParaRPr lang="en-US" sz="1081" dirty="0"/>
          </a:p>
          <a:p>
            <a:pPr algn="l" marL="342900" indent="-342900">
              <a:lnSpc>
                <a:spcPts val="1621"/>
              </a:lnSpc>
              <a:buSzPct val="100000"/>
              <a:buChar char="•"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КОМПЛЕКСНЫЕ РЕШЕНИЯ: БАНДЛЫ НА РАЗНОМ «ЖЕЛЕЗЕ»</a:t>
            </a:r>
            <a:endParaRPr lang="en-US" sz="1081" dirty="0"/>
          </a:p>
          <a:p>
            <a:pPr algn="l" marL="342900" indent="-342900">
              <a:lnSpc>
                <a:spcPts val="1621"/>
              </a:lnSpc>
              <a:buSzPct val="100000"/>
              <a:buChar char="•"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"ЕДИНОЕ ОКНО": ОДИН КОНТАКТ ДЛЯ РЕШЕНИЯ ВСЕХ ВОПРОСОВ</a:t>
            </a:r>
            <a:endParaRPr lang="en-US" sz="1081" dirty="0"/>
          </a:p>
        </p:txBody>
      </p:sp>
      <p:pic>
        <p:nvPicPr>
          <p:cNvPr id="5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664611" y="4605312"/>
            <a:ext cx="8036719" cy="7224"/>
          </a:xfrm>
          <a:prstGeom prst="rect">
            <a:avLst/>
          </a:prstGeom>
        </p:spPr>
      </p:pic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664611" y="679058"/>
            <a:ext cx="8036719" cy="7224"/>
          </a:xfrm>
          <a:prstGeom prst="rect">
            <a:avLst/>
          </a:prstGeom>
        </p:spPr>
      </p:pic>
      <p:sp>
        <p:nvSpPr>
          <p:cNvPr id="7" name="Shape 2"/>
          <p:cNvSpPr/>
          <p:nvPr/>
        </p:nvSpPr>
        <p:spPr>
          <a:xfrm>
            <a:off x="7765814" y="325081"/>
            <a:ext cx="939122" cy="267289"/>
          </a:xfrm>
          <a:prstGeom prst="rect">
            <a:avLst/>
          </a:prstGeom>
          <a:noFill/>
          <a:ln/>
        </p:spPr>
      </p:sp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4"/>
          <a:srcRect l="0" r="0" t="0" b="0"/>
          <a:stretch/>
        </p:blipFill>
        <p:spPr>
          <a:xfrm>
            <a:off x="7765814" y="325081"/>
            <a:ext cx="939122" cy="267289"/>
          </a:xfrm>
          <a:prstGeom prst="rect">
            <a:avLst/>
          </a:prstGeom>
        </p:spPr>
      </p:pic>
      <p:pic>
        <p:nvPicPr>
          <p:cNvPr id="9" name="Image 4" descr="preencoded.png">    </p:cNvPr>
          <p:cNvPicPr>
            <a:picLocks noChangeAspect="1"/>
          </p:cNvPicPr>
          <p:nvPr/>
        </p:nvPicPr>
        <p:blipFill>
          <a:blip r:embed="rId5"/>
          <a:srcRect l="0" r="11060" t="0" b="0"/>
          <a:stretch/>
        </p:blipFill>
        <p:spPr>
          <a:xfrm>
            <a:off x="5467350" y="1343025"/>
            <a:ext cx="3676650" cy="38004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81726" cy="5143500"/>
          </a:xfrm>
          <a:prstGeom prst="rect">
            <a:avLst/>
          </a:prstGeom>
          <a:noFill/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rcRect l="0" r="411" t="0" b="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66750" y="838200"/>
            <a:ext cx="8824913" cy="42386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3188"/>
              </a:lnSpc>
              <a:buNone/>
            </a:pPr>
            <a:r>
              <a:rPr lang="en-US" sz="2702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TERA – ВЗГЛЯД В БУДУЩЕЕ</a:t>
            </a:r>
            <a:endParaRPr lang="en-US" sz="2702" dirty="0"/>
          </a:p>
        </p:txBody>
      </p:sp>
      <p:sp>
        <p:nvSpPr>
          <p:cNvPr id="5" name="Text 2"/>
          <p:cNvSpPr/>
          <p:nvPr/>
        </p:nvSpPr>
        <p:spPr>
          <a:xfrm>
            <a:off x="606819" y="1042988"/>
            <a:ext cx="5793661" cy="27379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marL="342900" indent="-342900">
              <a:lnSpc>
                <a:spcPts val="1621"/>
              </a:lnSpc>
              <a:buSzPct val="100000"/>
              <a:buChar char="•"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ФОКУС НА ИБ </a:t>
            </a:r>
            <a:endParaRPr lang="en-US" sz="1081" dirty="0"/>
          </a:p>
          <a:p>
            <a:pPr algn="l" marL="342900" indent="-342900">
              <a:lnSpc>
                <a:spcPts val="1621"/>
              </a:lnSpc>
              <a:buSzPct val="100000"/>
              <a:buChar char="•"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ДЕМО-СТЕНДЫ ИБ И ИНФРАСТРУКТУРЫ</a:t>
            </a:r>
            <a:endParaRPr lang="en-US" sz="1081" dirty="0"/>
          </a:p>
          <a:p>
            <a:pPr algn="l" marL="342900" indent="-342900">
              <a:lnSpc>
                <a:spcPts val="1621"/>
              </a:lnSpc>
              <a:buSzPct val="100000"/>
              <a:buChar char="•"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НАРАЩИВАНИЕ ТЕХНИЧЕСКИХ КОМПЕТЕНЦИЙ</a:t>
            </a:r>
            <a:endParaRPr lang="en-US" sz="1081" dirty="0"/>
          </a:p>
          <a:p>
            <a:pPr algn="l" marL="342900" indent="-342900">
              <a:lnSpc>
                <a:spcPts val="1621"/>
              </a:lnSpc>
              <a:buSzPct val="100000"/>
              <a:buChar char="•"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РАСШИРЕНИЕ ПОРТФЕЛЯ ПРОДУКТОВ</a:t>
            </a:r>
            <a:endParaRPr lang="en-US" sz="1081" dirty="0"/>
          </a:p>
          <a:p>
            <a:pPr algn="l" marL="342900" indent="-342900">
              <a:lnSpc>
                <a:spcPts val="1621"/>
              </a:lnSpc>
              <a:buSzPct val="100000"/>
              <a:buChar char="•"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СОВМЕСТНЫЕ МЕРОПРИЯТИЯ С ПАРТНЕРАМИ</a:t>
            </a:r>
            <a:endParaRPr lang="en-US" sz="1081" dirty="0"/>
          </a:p>
          <a:p>
            <a:pPr algn="l" marL="342900" indent="-342900">
              <a:lnSpc>
                <a:spcPts val="1621"/>
              </a:lnSpc>
              <a:buSzPct val="100000"/>
              <a:buChar char="•"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АКТИВНОЕ РАЗВИТИЕ БИЗНЕСА ПО</a:t>
            </a:r>
            <a:endParaRPr lang="en-US" sz="1081" dirty="0"/>
          </a:p>
        </p:txBody>
      </p:sp>
      <p:sp>
        <p:nvSpPr>
          <p:cNvPr id="6" name="Text 3"/>
          <p:cNvSpPr/>
          <p:nvPr/>
        </p:nvSpPr>
        <p:spPr>
          <a:xfrm>
            <a:off x="606819" y="2638425"/>
            <a:ext cx="5793661" cy="273790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l" indent="0" marL="0">
              <a:lnSpc>
                <a:spcPts val="1621"/>
              </a:lnSpc>
              <a:buNone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МЫ НЕ ПРОСТО ПРЕДЛАГАЕМ КАТАЛОГ ПРОДУКТОВ. ПРИДЯ В TERA, ПАРТНЕР ПОЛУЧАЕТ КОМПЛЕКСНУЮ УСЛУГУ:</a:t>
            </a:r>
            <a:endParaRPr lang="en-US" sz="1081" dirty="0"/>
          </a:p>
        </p:txBody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rcRect l="0" r="0" t="0" b="0"/>
          <a:stretch/>
        </p:blipFill>
        <p:spPr>
          <a:xfrm>
            <a:off x="664611" y="4605311"/>
            <a:ext cx="8036719" cy="7224"/>
          </a:xfrm>
          <a:prstGeom prst="rect">
            <a:avLst/>
          </a:prstGeom>
        </p:spPr>
      </p:pic>
      <p:pic>
        <p:nvPicPr>
          <p:cNvPr id="8" name="Image 2" descr="preencoded.png">    </p:cNvPr>
          <p:cNvPicPr>
            <a:picLocks noChangeAspect="1"/>
          </p:cNvPicPr>
          <p:nvPr/>
        </p:nvPicPr>
        <p:blipFill>
          <a:blip r:embed="rId3"/>
          <a:srcRect l="0" r="0" t="0" b="0"/>
          <a:stretch/>
        </p:blipFill>
        <p:spPr>
          <a:xfrm>
            <a:off x="664611" y="679058"/>
            <a:ext cx="8036719" cy="7224"/>
          </a:xfrm>
          <a:prstGeom prst="rect">
            <a:avLst/>
          </a:prstGeom>
        </p:spPr>
      </p:pic>
      <p:sp>
        <p:nvSpPr>
          <p:cNvPr id="9" name="Shape 4"/>
          <p:cNvSpPr/>
          <p:nvPr/>
        </p:nvSpPr>
        <p:spPr>
          <a:xfrm>
            <a:off x="7765814" y="325081"/>
            <a:ext cx="939122" cy="267289"/>
          </a:xfrm>
          <a:prstGeom prst="rect">
            <a:avLst/>
          </a:prstGeom>
          <a:noFill/>
          <a:ln/>
        </p:spPr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4"/>
          <a:srcRect l="0" r="1" t="0" b="0"/>
          <a:stretch/>
        </p:blipFill>
        <p:spPr>
          <a:xfrm>
            <a:off x="7765824" y="325081"/>
            <a:ext cx="939113" cy="267289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61988" y="371475"/>
            <a:ext cx="1147763" cy="1714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lnSpc>
                <a:spcPts val="1275"/>
              </a:lnSpc>
              <a:buNone/>
            </a:pPr>
            <a:r>
              <a:rPr lang="en-US" sz="1081" dirty="0">
                <a:solidFill>
                  <a:srgbClr val="FFFFFF">
                    <a:alpha val="99000"/>
                  </a:srgbClr>
                </a:solidFill>
                <a:latin typeface="TT Prosto Sans Trial" pitchFamily="34" charset="0"/>
                <a:ea typeface="TT Prosto Sans Trial" pitchFamily="34" charset="-122"/>
                <a:cs typeface="TT Prosto Sans Trial" pitchFamily="34" charset="-120"/>
              </a:rPr>
              <a:t>Планы на 2026</a:t>
            </a:r>
            <a:endParaRPr lang="en-US" sz="1081" dirty="0"/>
          </a:p>
        </p:txBody>
      </p:sp>
      <p:pic>
        <p:nvPicPr>
          <p:cNvPr id="12" name="Image 4" descr="preencoded.png">    </p:cNvPr>
          <p:cNvPicPr>
            <a:picLocks noChangeAspect="1"/>
          </p:cNvPicPr>
          <p:nvPr/>
        </p:nvPicPr>
        <p:blipFill>
          <a:blip r:embed="rId5"/>
          <a:srcRect l="0" r="0" t="0" b="0"/>
          <a:stretch/>
        </p:blipFill>
        <p:spPr>
          <a:xfrm>
            <a:off x="6310313" y="1866900"/>
            <a:ext cx="2243398" cy="20193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2026-03-12T20:56:29Z</dcterms:created>
  <dcterms:modified xsi:type="dcterms:W3CDTF">2026-03-12T20:56:29Z</dcterms:modified>
</cp:coreProperties>
</file>